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6858000" cx="12192000"/>
  <p:notesSz cx="6858000" cy="9144000"/>
  <p:embeddedFontLst>
    <p:embeddedFont>
      <p:font typeface="Robot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9" roundtripDataSignature="AMtx7mjq+ieuR8d5ka8Nb43Ezm6L4l/a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italic.fntdata"/><Relationship Id="rId32" Type="http://schemas.openxmlformats.org/officeDocument/2006/relationships/slide" Target="slides/slide27.xml"/><Relationship Id="rId76" Type="http://schemas.openxmlformats.org/officeDocument/2006/relationships/font" Target="fonts/Roboto-bold.fntdata"/><Relationship Id="rId35" Type="http://schemas.openxmlformats.org/officeDocument/2006/relationships/slide" Target="slides/slide30.xml"/><Relationship Id="rId79" Type="http://customschemas.google.com/relationships/presentationmetadata" Target="metadata"/><Relationship Id="rId34" Type="http://schemas.openxmlformats.org/officeDocument/2006/relationships/slide" Target="slides/slide29.xml"/><Relationship Id="rId78" Type="http://schemas.openxmlformats.org/officeDocument/2006/relationships/font" Target="fonts/Roboto-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4" name="Google Shape;1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1" name="Google Shape;2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9" name="Google Shape;2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a:t>
            </a:r>
            <a:r>
              <a:rPr lang="en-US" sz="950">
                <a:solidFill>
                  <a:srgbClr val="6B6A6B"/>
                </a:solidFill>
                <a:highlight>
                  <a:srgbClr val="FFFFFF"/>
                </a:highlight>
                <a:latin typeface="Roboto"/>
                <a:ea typeface="Roboto"/>
                <a:cs typeface="Roboto"/>
                <a:sym typeface="Roboto"/>
              </a:rPr>
              <a:t>Amazon does not disclose the gender breakdown of its technical workforce.)</a:t>
            </a:r>
            <a:endParaRPr sz="950">
              <a:solidFill>
                <a:srgbClr val="6B6A6B"/>
              </a:solidFill>
              <a:highlight>
                <a:srgbClr val="FFFFFF"/>
              </a:highlight>
              <a:latin typeface="Roboto"/>
              <a:ea typeface="Roboto"/>
              <a:cs typeface="Roboto"/>
              <a:sym typeface="Roboto"/>
            </a:endParaRPr>
          </a:p>
          <a:p>
            <a:pPr indent="0" lvl="0" marL="0" rtl="0" algn="l">
              <a:lnSpc>
                <a:spcPct val="100000"/>
              </a:lnSpc>
              <a:spcBef>
                <a:spcPts val="360"/>
              </a:spcBef>
              <a:spcAft>
                <a:spcPts val="0"/>
              </a:spcAft>
              <a:buSzPts val="1400"/>
              <a:buNone/>
            </a:pPr>
            <a:r>
              <a:rPr lang="en-US" sz="950">
                <a:solidFill>
                  <a:srgbClr val="6B6A6B"/>
                </a:solidFill>
                <a:highlight>
                  <a:srgbClr val="FFFFFF"/>
                </a:highlight>
                <a:latin typeface="Roboto"/>
                <a:ea typeface="Roboto"/>
                <a:cs typeface="Roboto"/>
                <a:sym typeface="Roboto"/>
              </a:rPr>
              <a:t>Evaluating the algorithm, it was discovered that it dispreferred the word “women’s”, as well as graduates from female-only colleges.</a:t>
            </a:r>
            <a:endParaRPr sz="950">
              <a:solidFill>
                <a:srgbClr val="6B6A6B"/>
              </a:solidFill>
              <a:highlight>
                <a:srgbClr val="FFFFFF"/>
              </a:highlight>
              <a:latin typeface="Roboto"/>
              <a:ea typeface="Roboto"/>
              <a:cs typeface="Roboto"/>
              <a:sym typeface="Roboto"/>
            </a:endParaRPr>
          </a:p>
        </p:txBody>
      </p:sp>
      <p:sp>
        <p:nvSpPr>
          <p:cNvPr id="303" name="Google Shape;30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0" name="Google Shape;3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6" name="Google Shape;31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2" name="Google Shape;32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8" name="Google Shape;3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4" name="Google Shape;33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2" name="Google Shape;342;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9" name="Google Shape;3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1" name="Google Shape;181;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6" name="Google Shape;356;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3" name="Google Shape;363;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2" name="Google Shape;372;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8" name="Google Shape;37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5" name="Google Shape;385;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2" name="Google Shape;39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9" name="Google Shape;409;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0" name="Google Shape;420;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9" name="Google Shape;42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6" name="Google Shape;436;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7" name="Google Shape;18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3" name="Google Shape;443;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0" name="Google Shape;450;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9" name="Google Shape;459;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9" name="Google Shape;469;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7" name="Google Shape;477;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85" name="Google Shape;485;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5" name="Google Shape;495;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3" name="Google Shape;50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6" name="Google Shape;516;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29" name="Google Shape;529;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Clr>
                <a:srgbClr val="000000"/>
              </a:buClr>
              <a:buSzPts val="1400"/>
              <a:buFont typeface="Arial"/>
              <a:buNone/>
            </a:pPr>
            <a:r>
              <a:t/>
            </a:r>
            <a:endParaRPr/>
          </a:p>
        </p:txBody>
      </p:sp>
      <p:sp>
        <p:nvSpPr>
          <p:cNvPr id="196" name="Google Shape;19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6" name="Google Shape;536;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3" name="Google Shape;543;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52" name="Google Shape;552;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ac0529874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2ac0529874b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0" name="Google Shape;560;g2ac0529874b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8" name="Google Shape;568;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75" name="Google Shape;575;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82" name="Google Shape;582;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89" name="Google Shape;589;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96" name="Google Shape;596;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04" name="Google Shape;604;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Clr>
                <a:srgbClr val="000000"/>
              </a:buClr>
              <a:buSzPts val="1400"/>
              <a:buFont typeface="Arial"/>
              <a:buNone/>
            </a:pPr>
            <a:r>
              <a:rPr lang="en-US"/>
              <a:t>Socially embedded AI</a:t>
            </a:r>
            <a:endParaRPr/>
          </a:p>
        </p:txBody>
      </p:sp>
      <p:sp>
        <p:nvSpPr>
          <p:cNvPr id="208" name="Google Shape;20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11" name="Google Shape;611;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18" name="Google Shape;618;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25" name="Google Shape;625;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2" name="Google Shape;632;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9" name="Google Shape;639;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46" name="Google Shape;646;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55" name="Google Shape;655;p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63" name="Google Shape;663;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72" name="Google Shape;672;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79" name="Google Shape;679;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Clr>
                <a:srgbClr val="000000"/>
              </a:buClr>
              <a:buSzPts val="1400"/>
              <a:buFont typeface="Arial"/>
              <a:buNone/>
            </a:pPr>
            <a:r>
              <a:t/>
            </a:r>
            <a:endParaRPr/>
          </a:p>
        </p:txBody>
      </p:sp>
      <p:sp>
        <p:nvSpPr>
          <p:cNvPr id="231" name="Google Shape;23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86" name="Google Shape;686;p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93" name="Google Shape;693;p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00" name="Google Shape;700;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07" name="Google Shape;707;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14" name="Google Shape;714;p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21" name="Google Shape;721;p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28" name="Google Shape;728;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34" name="Google Shape;73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41" name="Google Shape;741;p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48" name="Google Shape;748;p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6" name="Google Shape;256;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6" name="Google Shape;266;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2" name="Google Shape;2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7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7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1"/>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71"/>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8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82"/>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with Caption">
  <p:cSld name="Mosaic with Caption">
    <p:spTree>
      <p:nvGrpSpPr>
        <p:cNvPr id="87" name="Shape 87"/>
        <p:cNvGrpSpPr/>
        <p:nvPr/>
      </p:nvGrpSpPr>
      <p:grpSpPr>
        <a:xfrm>
          <a:off x="0" y="0"/>
          <a:ext cx="0" cy="0"/>
          <a:chOff x="0" y="0"/>
          <a:chExt cx="0" cy="0"/>
        </a:xfrm>
      </p:grpSpPr>
      <p:sp>
        <p:nvSpPr>
          <p:cNvPr id="88" name="Google Shape;88;p83"/>
          <p:cNvSpPr/>
          <p:nvPr/>
        </p:nvSpPr>
        <p:spPr>
          <a:xfrm>
            <a:off x="7539038" y="2733675"/>
            <a:ext cx="2255837" cy="1636713"/>
          </a:xfrm>
          <a:prstGeom prst="rect">
            <a:avLst/>
          </a:prstGeom>
          <a:solidFill>
            <a:srgbClr val="8E0000">
              <a:alpha val="80000"/>
            </a:srgbClr>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83"/>
          <p:cNvSpPr/>
          <p:nvPr/>
        </p:nvSpPr>
        <p:spPr>
          <a:xfrm>
            <a:off x="9936163" y="4497388"/>
            <a:ext cx="2252662" cy="1638300"/>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83"/>
          <p:cNvSpPr/>
          <p:nvPr/>
        </p:nvSpPr>
        <p:spPr>
          <a:xfrm>
            <a:off x="9936163" y="971550"/>
            <a:ext cx="2252662" cy="1636713"/>
          </a:xfrm>
          <a:prstGeom prst="rect">
            <a:avLst/>
          </a:prstGeom>
          <a:solidFill>
            <a:srgbClr val="8E0000">
              <a:alpha val="80000"/>
            </a:srgbClr>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 name="Google Shape;91;p83"/>
          <p:cNvPicPr preferRelativeResize="0"/>
          <p:nvPr/>
        </p:nvPicPr>
        <p:blipFill rotWithShape="1">
          <a:blip r:embed="rId2">
            <a:alphaModFix/>
          </a:blip>
          <a:srcRect b="0" l="0" r="0" t="0"/>
          <a:stretch/>
        </p:blipFill>
        <p:spPr>
          <a:xfrm>
            <a:off x="10928350" y="96838"/>
            <a:ext cx="1219200" cy="914400"/>
          </a:xfrm>
          <a:prstGeom prst="rect">
            <a:avLst/>
          </a:prstGeom>
          <a:noFill/>
          <a:ln>
            <a:noFill/>
          </a:ln>
        </p:spPr>
      </p:pic>
      <p:sp>
        <p:nvSpPr>
          <p:cNvPr id="92" name="Google Shape;92;p83"/>
          <p:cNvSpPr/>
          <p:nvPr>
            <p:ph idx="2" type="pic"/>
          </p:nvPr>
        </p:nvSpPr>
        <p:spPr>
          <a:xfrm>
            <a:off x="7538375" y="4496738"/>
            <a:ext cx="2253380" cy="1638935"/>
          </a:xfrm>
          <a:prstGeom prst="rect">
            <a:avLst/>
          </a:prstGeom>
          <a:noFill/>
          <a:ln>
            <a:noFill/>
          </a:ln>
        </p:spPr>
      </p:sp>
      <p:sp>
        <p:nvSpPr>
          <p:cNvPr id="93" name="Google Shape;93;p83"/>
          <p:cNvSpPr/>
          <p:nvPr>
            <p:ph idx="3" type="pic"/>
          </p:nvPr>
        </p:nvSpPr>
        <p:spPr>
          <a:xfrm>
            <a:off x="7538375" y="971967"/>
            <a:ext cx="2253380" cy="1635750"/>
          </a:xfrm>
          <a:prstGeom prst="rect">
            <a:avLst/>
          </a:prstGeom>
          <a:noFill/>
          <a:ln>
            <a:noFill/>
          </a:ln>
        </p:spPr>
      </p:sp>
      <p:sp>
        <p:nvSpPr>
          <p:cNvPr id="94" name="Google Shape;94;p83"/>
          <p:cNvSpPr/>
          <p:nvPr>
            <p:ph idx="4" type="pic"/>
          </p:nvPr>
        </p:nvSpPr>
        <p:spPr>
          <a:xfrm>
            <a:off x="9936127" y="2733854"/>
            <a:ext cx="2253380" cy="1637841"/>
          </a:xfrm>
          <a:prstGeom prst="rect">
            <a:avLst/>
          </a:prstGeom>
          <a:noFill/>
          <a:ln>
            <a:noFill/>
          </a:ln>
        </p:spPr>
      </p:sp>
      <p:sp>
        <p:nvSpPr>
          <p:cNvPr id="95" name="Google Shape;95;p83"/>
          <p:cNvSpPr txBox="1"/>
          <p:nvPr>
            <p:ph idx="1" type="body"/>
          </p:nvPr>
        </p:nvSpPr>
        <p:spPr>
          <a:xfrm>
            <a:off x="630135" y="981113"/>
            <a:ext cx="6500261" cy="5163703"/>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sz="2800"/>
            </a:lvl1pPr>
            <a:lvl2pPr indent="-381000" lvl="1" marL="914400" algn="l">
              <a:lnSpc>
                <a:spcPct val="90000"/>
              </a:lnSpc>
              <a:spcBef>
                <a:spcPts val="500"/>
              </a:spcBef>
              <a:spcAft>
                <a:spcPts val="0"/>
              </a:spcAft>
              <a:buClr>
                <a:schemeClr val="dk1"/>
              </a:buClr>
              <a:buSzPts val="2400"/>
              <a:buChar char="•"/>
              <a:defRPr sz="2400"/>
            </a:lvl2pPr>
            <a:lvl3pPr indent="-355600" lvl="2" marL="1371600" algn="l">
              <a:lnSpc>
                <a:spcPct val="90000"/>
              </a:lnSpc>
              <a:spcBef>
                <a:spcPts val="500"/>
              </a:spcBef>
              <a:spcAft>
                <a:spcPts val="0"/>
              </a:spcAft>
              <a:buClr>
                <a:schemeClr val="dk1"/>
              </a:buClr>
              <a:buSzPts val="2000"/>
              <a:buChar char="•"/>
              <a:defRPr sz="2000"/>
            </a:lvl3pPr>
            <a:lvl4pPr indent="-342900" lvl="3" marL="1828800" algn="l">
              <a:lnSpc>
                <a:spcPct val="90000"/>
              </a:lnSpc>
              <a:spcBef>
                <a:spcPts val="500"/>
              </a:spcBef>
              <a:spcAft>
                <a:spcPts val="0"/>
              </a:spcAft>
              <a:buClr>
                <a:schemeClr val="dk1"/>
              </a:buClr>
              <a:buSzPts val="1800"/>
              <a:buChar char="•"/>
              <a:defRPr sz="1800"/>
            </a:lvl4pPr>
            <a:lvl5pPr indent="-342900" lvl="4" marL="2286000" algn="l">
              <a:lnSpc>
                <a:spcPct val="9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sz="1800"/>
            </a:lvl6pPr>
            <a:lvl7pPr indent="-342900" lvl="6" marL="3200400" algn="l">
              <a:lnSpc>
                <a:spcPct val="90000"/>
              </a:lnSpc>
              <a:spcBef>
                <a:spcPts val="500"/>
              </a:spcBef>
              <a:spcAft>
                <a:spcPts val="0"/>
              </a:spcAft>
              <a:buClr>
                <a:schemeClr val="dk1"/>
              </a:buClr>
              <a:buSzPts val="1800"/>
              <a:buChar char="•"/>
              <a:defRPr sz="1800"/>
            </a:lvl7pPr>
            <a:lvl8pPr indent="-342900" lvl="7" marL="3657600" algn="l">
              <a:lnSpc>
                <a:spcPct val="90000"/>
              </a:lnSpc>
              <a:spcBef>
                <a:spcPts val="500"/>
              </a:spcBef>
              <a:spcAft>
                <a:spcPts val="0"/>
              </a:spcAft>
              <a:buClr>
                <a:schemeClr val="dk1"/>
              </a:buClr>
              <a:buSzPts val="1800"/>
              <a:buChar char="•"/>
              <a:defRPr sz="1800"/>
            </a:lvl8pPr>
            <a:lvl9pPr indent="-342900" lvl="8" marL="4114800" algn="l">
              <a:lnSpc>
                <a:spcPct val="90000"/>
              </a:lnSpc>
              <a:spcBef>
                <a:spcPts val="500"/>
              </a:spcBef>
              <a:spcAft>
                <a:spcPts val="0"/>
              </a:spcAft>
              <a:buClr>
                <a:schemeClr val="dk1"/>
              </a:buClr>
              <a:buSzPts val="1800"/>
              <a:buChar char="•"/>
              <a:defRPr sz="1800"/>
            </a:lvl9pPr>
          </a:lstStyle>
          <a:p/>
        </p:txBody>
      </p:sp>
      <p:sp>
        <p:nvSpPr>
          <p:cNvPr id="96" name="Google Shape;96;p83"/>
          <p:cNvSpPr txBox="1"/>
          <p:nvPr>
            <p:ph type="title"/>
          </p:nvPr>
        </p:nvSpPr>
        <p:spPr>
          <a:xfrm>
            <a:off x="609600" y="219774"/>
            <a:ext cx="10260064" cy="6397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 name="Shape 103"/>
        <p:cNvGrpSpPr/>
        <p:nvPr/>
      </p:nvGrpSpPr>
      <p:grpSpPr>
        <a:xfrm>
          <a:off x="0" y="0"/>
          <a:ext cx="0" cy="0"/>
          <a:chOff x="0" y="0"/>
          <a:chExt cx="0" cy="0"/>
        </a:xfrm>
      </p:grpSpPr>
      <p:sp>
        <p:nvSpPr>
          <p:cNvPr id="104" name="Google Shape;104;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 name="Shape 109"/>
        <p:cNvGrpSpPr/>
        <p:nvPr/>
      </p:nvGrpSpPr>
      <p:grpSpPr>
        <a:xfrm>
          <a:off x="0" y="0"/>
          <a:ext cx="0" cy="0"/>
          <a:chOff x="0" y="0"/>
          <a:chExt cx="0" cy="0"/>
        </a:xfrm>
      </p:grpSpPr>
      <p:sp>
        <p:nvSpPr>
          <p:cNvPr id="110" name="Google Shape;110;p8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8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2" name="Google Shape;112;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8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8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8" name="Google Shape;118;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8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8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8" name="Shape 128"/>
        <p:cNvGrpSpPr/>
        <p:nvPr/>
      </p:nvGrpSpPr>
      <p:grpSpPr>
        <a:xfrm>
          <a:off x="0" y="0"/>
          <a:ext cx="0" cy="0"/>
          <a:chOff x="0" y="0"/>
          <a:chExt cx="0" cy="0"/>
        </a:xfrm>
      </p:grpSpPr>
      <p:sp>
        <p:nvSpPr>
          <p:cNvPr id="129" name="Google Shape;129;p8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8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 name="Google Shape;131;p8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8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8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 name="Shape 142"/>
        <p:cNvGrpSpPr/>
        <p:nvPr/>
      </p:nvGrpSpPr>
      <p:grpSpPr>
        <a:xfrm>
          <a:off x="0" y="0"/>
          <a:ext cx="0" cy="0"/>
          <a:chOff x="0" y="0"/>
          <a:chExt cx="0" cy="0"/>
        </a:xfrm>
      </p:grpSpPr>
      <p:sp>
        <p:nvSpPr>
          <p:cNvPr id="143" name="Google Shape;143;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6" name="Shape 146"/>
        <p:cNvGrpSpPr/>
        <p:nvPr/>
      </p:nvGrpSpPr>
      <p:grpSpPr>
        <a:xfrm>
          <a:off x="0" y="0"/>
          <a:ext cx="0" cy="0"/>
          <a:chOff x="0" y="0"/>
          <a:chExt cx="0" cy="0"/>
        </a:xfrm>
      </p:grpSpPr>
      <p:sp>
        <p:nvSpPr>
          <p:cNvPr id="147" name="Google Shape;147;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9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9" name="Google Shape;149;p9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0" name="Google Shape;150;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7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2"/>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72"/>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3" name="Shape 153"/>
        <p:cNvGrpSpPr/>
        <p:nvPr/>
      </p:nvGrpSpPr>
      <p:grpSpPr>
        <a:xfrm>
          <a:off x="0" y="0"/>
          <a:ext cx="0" cy="0"/>
          <a:chOff x="0" y="0"/>
          <a:chExt cx="0" cy="0"/>
        </a:xfrm>
      </p:grpSpPr>
      <p:sp>
        <p:nvSpPr>
          <p:cNvPr id="154" name="Google Shape;154;p9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91"/>
          <p:cNvSpPr/>
          <p:nvPr>
            <p:ph idx="2" type="pic"/>
          </p:nvPr>
        </p:nvSpPr>
        <p:spPr>
          <a:xfrm>
            <a:off x="5183188" y="987425"/>
            <a:ext cx="6172200" cy="4873625"/>
          </a:xfrm>
          <a:prstGeom prst="rect">
            <a:avLst/>
          </a:prstGeom>
          <a:noFill/>
          <a:ln>
            <a:noFill/>
          </a:ln>
        </p:spPr>
      </p:sp>
      <p:sp>
        <p:nvSpPr>
          <p:cNvPr id="156" name="Google Shape;156;p9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7" name="Google Shape;157;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0" name="Shape 160"/>
        <p:cNvGrpSpPr/>
        <p:nvPr/>
      </p:nvGrpSpPr>
      <p:grpSpPr>
        <a:xfrm>
          <a:off x="0" y="0"/>
          <a:ext cx="0" cy="0"/>
          <a:chOff x="0" y="0"/>
          <a:chExt cx="0" cy="0"/>
        </a:xfrm>
      </p:grpSpPr>
      <p:sp>
        <p:nvSpPr>
          <p:cNvPr id="161" name="Google Shape;161;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9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6" name="Shape 166"/>
        <p:cNvGrpSpPr/>
        <p:nvPr/>
      </p:nvGrpSpPr>
      <p:grpSpPr>
        <a:xfrm>
          <a:off x="0" y="0"/>
          <a:ext cx="0" cy="0"/>
          <a:chOff x="0" y="0"/>
          <a:chExt cx="0" cy="0"/>
        </a:xfrm>
      </p:grpSpPr>
      <p:sp>
        <p:nvSpPr>
          <p:cNvPr id="167" name="Google Shape;167;p9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9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3"/>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6" name="Google Shape;36;p73"/>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4"/>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74"/>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7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5"/>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75"/>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7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7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7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7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8"/>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78"/>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7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7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9"/>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8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0"/>
          <p:cNvSpPr/>
          <p:nvPr>
            <p:ph idx="2" type="pic"/>
          </p:nvPr>
        </p:nvSpPr>
        <p:spPr>
          <a:xfrm>
            <a:off x="5183188" y="987425"/>
            <a:ext cx="6172200" cy="4873625"/>
          </a:xfrm>
          <a:prstGeom prst="rect">
            <a:avLst/>
          </a:prstGeom>
          <a:noFill/>
          <a:ln>
            <a:noFill/>
          </a:ln>
        </p:spPr>
      </p:sp>
      <p:sp>
        <p:nvSpPr>
          <p:cNvPr id="70" name="Google Shape;70;p8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80"/>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81"/>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81"/>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70"/>
          <p:cNvSpPr txBox="1"/>
          <p:nvPr>
            <p:ph idx="12" type="sldNum"/>
          </p:nvPr>
        </p:nvSpPr>
        <p:spPr>
          <a:xfrm>
            <a:off x="8750710" y="5854776"/>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70"/>
          <p:cNvPicPr preferRelativeResize="0"/>
          <p:nvPr/>
        </p:nvPicPr>
        <p:blipFill rotWithShape="1">
          <a:blip r:embed="rId1">
            <a:alphaModFix/>
          </a:blip>
          <a:srcRect b="13334" l="0" r="0" t="6665"/>
          <a:stretch/>
        </p:blipFill>
        <p:spPr>
          <a:xfrm>
            <a:off x="10005655" y="6262839"/>
            <a:ext cx="1965960" cy="5486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9" name="Google Shape;99;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propublica.org/article/machine-bias-risk-assessments-in-criminal-sentencing" TargetMode="Externa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25.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58.png"/><Relationship Id="rId7" Type="http://schemas.openxmlformats.org/officeDocument/2006/relationships/hyperlink" Target="https://www.nytimes.com/2018/02/09/technology/facial-recognition-race-artificial-intelligence.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3.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0.png"/><Relationship Id="rId5"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mailto:keithab@isi.edu" TargetMode="Externa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piazza.com/usc/spring2023/dsci53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3.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0.png"/><Relationship Id="rId4" Type="http://schemas.openxmlformats.org/officeDocument/2006/relationships/image" Target="../media/image66.png"/><Relationship Id="rId5"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dataverse.harvard.edu/" TargetMode="External"/><Relationship Id="rId4" Type="http://schemas.openxmlformats.org/officeDocument/2006/relationships/hyperlink" Target="http://snap.stanford.edu/" TargetMode="External"/><Relationship Id="rId5" Type="http://schemas.openxmlformats.org/officeDocument/2006/relationships/hyperlink" Target="https://pslcdatashop.web.cmu.edu/" TargetMode="External"/><Relationship Id="rId6" Type="http://schemas.openxmlformats.org/officeDocument/2006/relationships/hyperlink" Target="https://github.com/propublica/compas-analysis/" TargetMode="External"/><Relationship Id="rId7" Type="http://schemas.openxmlformats.org/officeDocument/2006/relationships/hyperlink" Target="https://www.research.ibm.com/artificial-intelligence/trusted-ai/diversity-in-faces/" TargetMode="External"/><Relationship Id="rId8" Type="http://schemas.openxmlformats.org/officeDocument/2006/relationships/hyperlink" Target="https://archive.ics.uci.edu/ml/datasets/Adul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sjacs.usc.edu/students/academic-integrity/"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DSCI 531</a:t>
            </a:r>
            <a:endParaRPr/>
          </a:p>
        </p:txBody>
      </p:sp>
      <p:sp>
        <p:nvSpPr>
          <p:cNvPr id="177" name="Google Shape;177;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Clr>
                <a:schemeClr val="dk1"/>
              </a:buClr>
              <a:buSzPts val="2400"/>
              <a:buNone/>
            </a:pPr>
            <a:r>
              <a:rPr lang="en-US"/>
              <a:t>Dr. Keith Burghardt</a:t>
            </a:r>
            <a:endParaRPr/>
          </a:p>
          <a:p>
            <a:pPr indent="0" lvl="0" marL="0" rtl="0" algn="ctr">
              <a:lnSpc>
                <a:spcPct val="90000"/>
              </a:lnSpc>
              <a:spcBef>
                <a:spcPts val="1000"/>
              </a:spcBef>
              <a:spcAft>
                <a:spcPts val="0"/>
              </a:spcAft>
              <a:buClr>
                <a:schemeClr val="dk1"/>
              </a:buClr>
              <a:buSzPts val="2400"/>
              <a:buNone/>
            </a:pPr>
            <a:r>
              <a:rPr lang="en-US"/>
              <a:t>Spring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10"/>
          <p:cNvSpPr/>
          <p:nvPr/>
        </p:nvSpPr>
        <p:spPr>
          <a:xfrm>
            <a:off x="336884" y="311449"/>
            <a:ext cx="4332307" cy="617955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p10"/>
          <p:cNvSpPr txBox="1"/>
          <p:nvPr>
            <p:ph type="title"/>
          </p:nvPr>
        </p:nvSpPr>
        <p:spPr>
          <a:xfrm>
            <a:off x="533400" y="914400"/>
            <a:ext cx="4053900" cy="5043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latin typeface="Calibri"/>
                <a:ea typeface="Calibri"/>
                <a:cs typeface="Calibri"/>
                <a:sym typeface="Calibri"/>
              </a:rPr>
              <a:t>Bias in automated criminal risk assessment</a:t>
            </a:r>
            <a:br>
              <a:rPr lang="en-US">
                <a:solidFill>
                  <a:srgbClr val="FFFFFF"/>
                </a:solidFill>
                <a:latin typeface="Calibri"/>
                <a:ea typeface="Calibri"/>
                <a:cs typeface="Calibri"/>
                <a:sym typeface="Calibri"/>
              </a:rPr>
            </a:br>
            <a:br>
              <a:rPr lang="en-US">
                <a:solidFill>
                  <a:srgbClr val="FFFFFF"/>
                </a:solidFill>
                <a:latin typeface="Calibri"/>
                <a:ea typeface="Calibri"/>
                <a:cs typeface="Calibri"/>
                <a:sym typeface="Calibri"/>
              </a:rPr>
            </a:br>
            <a:r>
              <a:rPr lang="en-US" sz="2400">
                <a:solidFill>
                  <a:srgbClr val="FFFFFF"/>
                </a:solidFill>
                <a:latin typeface="Calibri"/>
                <a:ea typeface="Calibri"/>
                <a:cs typeface="Calibri"/>
                <a:sym typeface="Calibri"/>
              </a:rPr>
              <a:t>COMPAS tool </a:t>
            </a:r>
            <a:r>
              <a:rPr lang="en-US" sz="2400">
                <a:solidFill>
                  <a:srgbClr val="FFFFFF"/>
                </a:solidFill>
              </a:rPr>
              <a:t>s</a:t>
            </a:r>
            <a:r>
              <a:rPr lang="en-US" sz="2400">
                <a:solidFill>
                  <a:srgbClr val="FFFFFF"/>
                </a:solidFill>
                <a:latin typeface="Calibri"/>
                <a:ea typeface="Calibri"/>
                <a:cs typeface="Calibri"/>
                <a:sym typeface="Calibri"/>
              </a:rPr>
              <a:t>ystematically </a:t>
            </a:r>
            <a:r>
              <a:rPr lang="en-US" sz="2400">
                <a:solidFill>
                  <a:srgbClr val="FFFFFF"/>
                </a:solidFill>
              </a:rPr>
              <a:t>gives </a:t>
            </a:r>
            <a:r>
              <a:rPr lang="en-US" sz="2400">
                <a:solidFill>
                  <a:srgbClr val="FFFFFF"/>
                </a:solidFill>
                <a:latin typeface="Calibri"/>
                <a:ea typeface="Calibri"/>
                <a:cs typeface="Calibri"/>
                <a:sym typeface="Calibri"/>
              </a:rPr>
              <a:t>black defendants higher risk scores for future recidivism</a:t>
            </a:r>
            <a:endParaRPr>
              <a:solidFill>
                <a:srgbClr val="FFFFFF"/>
              </a:solidFill>
              <a:latin typeface="Calibri"/>
              <a:ea typeface="Calibri"/>
              <a:cs typeface="Calibri"/>
              <a:sym typeface="Calibri"/>
            </a:endParaRPr>
          </a:p>
        </p:txBody>
      </p:sp>
      <p:sp>
        <p:nvSpPr>
          <p:cNvPr id="285" name="Google Shape;285;p10"/>
          <p:cNvSpPr/>
          <p:nvPr/>
        </p:nvSpPr>
        <p:spPr>
          <a:xfrm>
            <a:off x="5056680" y="5957834"/>
            <a:ext cx="662065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https://www.propublica.org/article/machine-bias-risk-assessments-in-criminal-sentencing</a:t>
            </a:r>
            <a:endParaRPr b="0" i="0" sz="1800" u="none" cap="none" strike="noStrike">
              <a:solidFill>
                <a:schemeClr val="dk1"/>
              </a:solidFill>
              <a:latin typeface="Calibri"/>
              <a:ea typeface="Calibri"/>
              <a:cs typeface="Calibri"/>
              <a:sym typeface="Calibri"/>
            </a:endParaRPr>
          </a:p>
        </p:txBody>
      </p:sp>
      <p:pic>
        <p:nvPicPr>
          <p:cNvPr id="286" name="Google Shape;286;p10"/>
          <p:cNvPicPr preferRelativeResize="0"/>
          <p:nvPr/>
        </p:nvPicPr>
        <p:blipFill rotWithShape="1">
          <a:blip r:embed="rId4">
            <a:alphaModFix/>
          </a:blip>
          <a:srcRect b="0" l="0" r="0" t="0"/>
          <a:stretch/>
        </p:blipFill>
        <p:spPr>
          <a:xfrm>
            <a:off x="5202591" y="304800"/>
            <a:ext cx="6038850" cy="556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11"/>
          <p:cNvSpPr/>
          <p:nvPr/>
        </p:nvSpPr>
        <p:spPr>
          <a:xfrm>
            <a:off x="2" y="3726"/>
            <a:ext cx="5446920" cy="6787492"/>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92" name="Google Shape;292;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3" name="Google Shape;293;p11"/>
          <p:cNvSpPr txBox="1"/>
          <p:nvPr>
            <p:ph type="title"/>
          </p:nvPr>
        </p:nvSpPr>
        <p:spPr>
          <a:xfrm>
            <a:off x="497674" y="1881430"/>
            <a:ext cx="4389121" cy="25498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400"/>
              <a:buFont typeface="Times New Roman"/>
              <a:buNone/>
            </a:pPr>
            <a:r>
              <a:rPr b="1" i="1" lang="en-US" sz="3400">
                <a:solidFill>
                  <a:srgbClr val="FFFFFF"/>
                </a:solidFill>
                <a:latin typeface="Times New Roman"/>
                <a:ea typeface="Times New Roman"/>
                <a:cs typeface="Times New Roman"/>
                <a:sym typeface="Times New Roman"/>
              </a:rPr>
              <a:t>Apple Card Investigated After Gender Discrimination Complaints</a:t>
            </a:r>
            <a:endParaRPr b="1" i="1" sz="3400">
              <a:solidFill>
                <a:srgbClr val="FFFFFF"/>
              </a:solidFill>
              <a:latin typeface="Times New Roman"/>
              <a:ea typeface="Times New Roman"/>
              <a:cs typeface="Times New Roman"/>
              <a:sym typeface="Times New Roman"/>
            </a:endParaRPr>
          </a:p>
        </p:txBody>
      </p:sp>
      <p:sp>
        <p:nvSpPr>
          <p:cNvPr id="294" name="Google Shape;294;p11"/>
          <p:cNvSpPr/>
          <p:nvPr/>
        </p:nvSpPr>
        <p:spPr>
          <a:xfrm>
            <a:off x="6085581" y="803670"/>
            <a:ext cx="4977975" cy="1979514"/>
          </a:xfrm>
          <a:prstGeom prst="rect">
            <a:avLst/>
          </a:prstGeom>
          <a:solidFill>
            <a:srgbClr val="FFFFFF"/>
          </a:solidFill>
          <a:ln cap="flat" cmpd="sng" w="12700">
            <a:solidFill>
              <a:srgbClr val="B3C6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A screenshot of a cell phone&#10;&#10;Description automatically generated" id="295" name="Google Shape;295;p11"/>
          <p:cNvPicPr preferRelativeResize="0"/>
          <p:nvPr/>
        </p:nvPicPr>
        <p:blipFill rotWithShape="1">
          <a:blip r:embed="rId4">
            <a:alphaModFix/>
          </a:blip>
          <a:srcRect b="0" l="0" r="0" t="0"/>
          <a:stretch/>
        </p:blipFill>
        <p:spPr>
          <a:xfrm>
            <a:off x="5297908" y="504342"/>
            <a:ext cx="6705065" cy="5012038"/>
          </a:xfrm>
          <a:prstGeom prst="rect">
            <a:avLst/>
          </a:prstGeom>
          <a:noFill/>
          <a:ln>
            <a:noFill/>
          </a:ln>
        </p:spPr>
      </p:pic>
      <p:pic>
        <p:nvPicPr>
          <p:cNvPr id="296" name="Google Shape;296;p11"/>
          <p:cNvPicPr preferRelativeResize="0"/>
          <p:nvPr/>
        </p:nvPicPr>
        <p:blipFill rotWithShape="1">
          <a:blip r:embed="rId5">
            <a:alphaModFix/>
          </a:blip>
          <a:srcRect b="0" l="0" r="0" t="0"/>
          <a:stretch/>
        </p:blipFill>
        <p:spPr>
          <a:xfrm>
            <a:off x="819616" y="1525732"/>
            <a:ext cx="2246067" cy="420767"/>
          </a:xfrm>
          <a:prstGeom prst="rect">
            <a:avLst/>
          </a:prstGeom>
          <a:noFill/>
          <a:ln>
            <a:noFill/>
          </a:ln>
        </p:spPr>
      </p:pic>
      <p:sp>
        <p:nvSpPr>
          <p:cNvPr id="297" name="Google Shape;297;p11"/>
          <p:cNvSpPr txBox="1"/>
          <p:nvPr>
            <p:ph idx="1" type="body"/>
          </p:nvPr>
        </p:nvSpPr>
        <p:spPr>
          <a:xfrm>
            <a:off x="561019" y="3991468"/>
            <a:ext cx="3897694" cy="197951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2000"/>
              <a:buNone/>
            </a:pPr>
            <a:r>
              <a:rPr lang="en-US" sz="2000">
                <a:solidFill>
                  <a:schemeClr val="lt1"/>
                </a:solidFill>
                <a:latin typeface="Times New Roman"/>
                <a:ea typeface="Times New Roman"/>
                <a:cs typeface="Times New Roman"/>
                <a:sym typeface="Times New Roman"/>
              </a:rPr>
              <a:t>A prominent software developer said on Twitter that the credit card was “sexist” against women applying for credit.</a:t>
            </a:r>
            <a:endParaRPr/>
          </a:p>
          <a:p>
            <a:pPr indent="0" lvl="0" marL="0" rtl="0" algn="l">
              <a:lnSpc>
                <a:spcPct val="100000"/>
              </a:lnSpc>
              <a:spcBef>
                <a:spcPts val="100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p:txBody>
      </p:sp>
      <p:sp>
        <p:nvSpPr>
          <p:cNvPr id="298" name="Google Shape;298;p11"/>
          <p:cNvSpPr/>
          <p:nvPr/>
        </p:nvSpPr>
        <p:spPr>
          <a:xfrm>
            <a:off x="9004300" y="3826368"/>
            <a:ext cx="2660650" cy="228600"/>
          </a:xfrm>
          <a:prstGeom prst="roundRect">
            <a:avLst>
              <a:gd fmla="val 16667" name="adj"/>
            </a:avLst>
          </a:prstGeom>
          <a:solidFill>
            <a:srgbClr val="FFFF00">
              <a:alpha val="2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9" name="Google Shape;299;p11"/>
          <p:cNvSpPr/>
          <p:nvPr/>
        </p:nvSpPr>
        <p:spPr>
          <a:xfrm>
            <a:off x="5510266" y="4122136"/>
            <a:ext cx="5621283" cy="228600"/>
          </a:xfrm>
          <a:prstGeom prst="roundRect">
            <a:avLst>
              <a:gd fmla="val 16667" name="adj"/>
            </a:avLst>
          </a:prstGeom>
          <a:solidFill>
            <a:srgbClr val="FFFF00">
              <a:alpha val="2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0" name="Google Shape;300;p11"/>
          <p:cNvSpPr/>
          <p:nvPr/>
        </p:nvSpPr>
        <p:spPr>
          <a:xfrm>
            <a:off x="5554560" y="4399972"/>
            <a:ext cx="731557" cy="228600"/>
          </a:xfrm>
          <a:prstGeom prst="roundRect">
            <a:avLst>
              <a:gd fmla="val 16667" name="adj"/>
            </a:avLst>
          </a:prstGeom>
          <a:solidFill>
            <a:srgbClr val="FFFF00">
              <a:alpha val="2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Amazon hiring tool</a:t>
            </a:r>
            <a:endParaRPr/>
          </a:p>
        </p:txBody>
      </p:sp>
      <p:sp>
        <p:nvSpPr>
          <p:cNvPr id="306" name="Google Shape;306;p12"/>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US"/>
              <a:t>2014 - Amazon develops AI system to screen resumes.</a:t>
            </a:r>
            <a:endParaRPr/>
          </a:p>
          <a:p>
            <a:pPr indent="-342900" lvl="0" marL="457200" rtl="0" algn="l">
              <a:lnSpc>
                <a:spcPct val="90000"/>
              </a:lnSpc>
              <a:spcBef>
                <a:spcPts val="0"/>
              </a:spcBef>
              <a:spcAft>
                <a:spcPts val="0"/>
              </a:spcAft>
              <a:buSzPts val="1800"/>
              <a:buChar char="•"/>
            </a:pPr>
            <a:r>
              <a:rPr lang="en-US"/>
              <a:t>One year later, realized the screening tool contains gender bias.</a:t>
            </a:r>
            <a:endParaRPr/>
          </a:p>
          <a:p>
            <a:pPr indent="-342900" lvl="0" marL="457200" rtl="0" algn="l">
              <a:lnSpc>
                <a:spcPct val="90000"/>
              </a:lnSpc>
              <a:spcBef>
                <a:spcPts val="0"/>
              </a:spcBef>
              <a:spcAft>
                <a:spcPts val="0"/>
              </a:spcAft>
              <a:buSzPts val="1800"/>
              <a:buChar char="•"/>
            </a:pPr>
            <a:r>
              <a:rPr lang="en-US"/>
              <a:t>Why?</a:t>
            </a:r>
            <a:endParaRPr/>
          </a:p>
        </p:txBody>
      </p:sp>
      <p:pic>
        <p:nvPicPr>
          <p:cNvPr id="307" name="Google Shape;307;p12"/>
          <p:cNvPicPr preferRelativeResize="0"/>
          <p:nvPr/>
        </p:nvPicPr>
        <p:blipFill rotWithShape="1">
          <a:blip r:embed="rId3">
            <a:alphaModFix/>
          </a:blip>
          <a:srcRect b="0" l="0" r="0" t="0"/>
          <a:stretch/>
        </p:blipFill>
        <p:spPr>
          <a:xfrm>
            <a:off x="3121075" y="2315675"/>
            <a:ext cx="4874550" cy="437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Ethics in AI</a:t>
            </a:r>
            <a:endParaRPr/>
          </a:p>
        </p:txBody>
      </p:sp>
      <p:sp>
        <p:nvSpPr>
          <p:cNvPr id="313" name="Google Shape;313;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888888"/>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4"/>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What do we mean by Ethics?</a:t>
            </a:r>
            <a:endParaRPr/>
          </a:p>
        </p:txBody>
      </p:sp>
      <p:sp>
        <p:nvSpPr>
          <p:cNvPr id="319" name="Google Shape;319;p14"/>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What is ethics?</a:t>
            </a:r>
            <a:endParaRPr/>
          </a:p>
          <a:p>
            <a:pPr indent="-342900" lvl="1" marL="914400" rtl="0" algn="l">
              <a:lnSpc>
                <a:spcPct val="90000"/>
              </a:lnSpc>
              <a:spcBef>
                <a:spcPts val="500"/>
              </a:spcBef>
              <a:spcAft>
                <a:spcPts val="0"/>
              </a:spcAft>
              <a:buSzPts val="1800"/>
              <a:buChar char="•"/>
            </a:pPr>
            <a:r>
              <a:rPr lang="en-US"/>
              <a:t>Ethics in the broadest sense refers to the concern that humans have always had for figuring out how best to live</a:t>
            </a:r>
            <a:endParaRPr/>
          </a:p>
          <a:p>
            <a:pPr indent="-342900" lvl="1" marL="914400" rtl="0" algn="l">
              <a:lnSpc>
                <a:spcPct val="90000"/>
              </a:lnSpc>
              <a:spcBef>
                <a:spcPts val="500"/>
              </a:spcBef>
              <a:spcAft>
                <a:spcPts val="0"/>
              </a:spcAft>
              <a:buSzPts val="1800"/>
              <a:buChar char="•"/>
            </a:pPr>
            <a:r>
              <a:rPr lang="en-US"/>
              <a:t>How do we identify a </a:t>
            </a:r>
            <a:r>
              <a:rPr b="1" lang="en-US"/>
              <a:t>good life</a:t>
            </a:r>
            <a:r>
              <a:rPr lang="en-US"/>
              <a:t>, one worth choosing from among all the different ways of living that lay open to us? </a:t>
            </a:r>
            <a:endParaRPr/>
          </a:p>
          <a:p>
            <a:pPr indent="-342900" lvl="1" marL="914400" rtl="0" algn="l">
              <a:lnSpc>
                <a:spcPct val="90000"/>
              </a:lnSpc>
              <a:spcBef>
                <a:spcPts val="500"/>
              </a:spcBef>
              <a:spcAft>
                <a:spcPts val="0"/>
              </a:spcAft>
              <a:buSzPts val="1800"/>
              <a:buChar char="•"/>
            </a:pPr>
            <a:r>
              <a:rPr lang="en-US"/>
              <a:t>Moral principles that govern behavior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4000"/>
              <a:t>What does ethics have to do with technology?</a:t>
            </a:r>
            <a:endParaRPr/>
          </a:p>
        </p:txBody>
      </p:sp>
      <p:sp>
        <p:nvSpPr>
          <p:cNvPr id="325" name="Google Shape;325;p15"/>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Technology shapes how human beings seek the good life.</a:t>
            </a:r>
            <a:endParaRPr/>
          </a:p>
          <a:p>
            <a:pPr indent="-342900" lvl="1" marL="914400" rtl="0" algn="l">
              <a:lnSpc>
                <a:spcPct val="90000"/>
              </a:lnSpc>
              <a:spcBef>
                <a:spcPts val="500"/>
              </a:spcBef>
              <a:spcAft>
                <a:spcPts val="0"/>
              </a:spcAft>
              <a:buSzPts val="1800"/>
              <a:buChar char="•"/>
            </a:pPr>
            <a:r>
              <a:rPr lang="en-US"/>
              <a:t>Well-designed and well-used technologies can make it easier for people to live well (e.g., by allowing more efficient distribution of food, water, energy, or medical care). Poorly designed technologies can make it harder to live well (e.g., by toxifying our environment, or by reinforcing unhealthy or antisocial habits). </a:t>
            </a:r>
            <a:endParaRPr/>
          </a:p>
          <a:p>
            <a:pPr indent="-342900" lvl="1" marL="914400" rtl="0" algn="l">
              <a:lnSpc>
                <a:spcPct val="90000"/>
              </a:lnSpc>
              <a:spcBef>
                <a:spcPts val="500"/>
              </a:spcBef>
              <a:spcAft>
                <a:spcPts val="0"/>
              </a:spcAft>
              <a:buSzPts val="1800"/>
              <a:buChar char="•"/>
            </a:pPr>
            <a:r>
              <a:rPr lang="en-US"/>
              <a:t>Technologies are not ethically ‘neutral’, for they reflect the values that we ‘bake in’ to them with our design. Technologies both reveal and shape what humans value, what we think is ‘good’ in life and worth seeking. </a:t>
            </a:r>
            <a:endParaRPr/>
          </a:p>
          <a:p>
            <a:pPr indent="-342900" lvl="0" marL="457200" rtl="0" algn="l">
              <a:lnSpc>
                <a:spcPct val="90000"/>
              </a:lnSpc>
              <a:spcBef>
                <a:spcPts val="1000"/>
              </a:spcBef>
              <a:spcAft>
                <a:spcPts val="0"/>
              </a:spcAft>
              <a:buClr>
                <a:schemeClr val="dk1"/>
              </a:buClr>
              <a:buSzPts val="1800"/>
              <a:buChar char="•"/>
            </a:pPr>
            <a:r>
              <a:rPr lang="en-US"/>
              <a:t>Technologies are reshaping the global distribution of power, justice, and responsibility	</a:t>
            </a:r>
            <a:endParaRPr/>
          </a:p>
          <a:p>
            <a:pPr indent="-342900" lvl="1" marL="914400" rtl="0" algn="l">
              <a:lnSpc>
                <a:spcPct val="90000"/>
              </a:lnSpc>
              <a:spcBef>
                <a:spcPts val="500"/>
              </a:spcBef>
              <a:spcAft>
                <a:spcPts val="0"/>
              </a:spcAft>
              <a:buSzPts val="1800"/>
              <a:buChar char="•"/>
            </a:pPr>
            <a:r>
              <a:rPr lang="en-US"/>
              <a:t>Facebook, Google, Amazon, Apple, and Microsoft have more global political influence than many states and nations. </a:t>
            </a:r>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Technology ethics</a:t>
            </a:r>
            <a:endParaRPr/>
          </a:p>
        </p:txBody>
      </p:sp>
      <p:sp>
        <p:nvSpPr>
          <p:cNvPr id="331" name="Google Shape;331;p1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The positive and negative impacts of technology are distributed unevenly among individuals and groups. </a:t>
            </a:r>
            <a:endParaRPr/>
          </a:p>
          <a:p>
            <a:pPr indent="-342900" lvl="0" marL="457200" rtl="0" algn="l">
              <a:lnSpc>
                <a:spcPct val="90000"/>
              </a:lnSpc>
              <a:spcBef>
                <a:spcPts val="1000"/>
              </a:spcBef>
              <a:spcAft>
                <a:spcPts val="0"/>
              </a:spcAft>
              <a:buClr>
                <a:schemeClr val="dk1"/>
              </a:buClr>
              <a:buSzPts val="1800"/>
              <a:buChar char="•"/>
            </a:pPr>
            <a:r>
              <a:rPr lang="en-US"/>
              <a:t>Technologies can create widely disparate impacts, creating ‘winners’ and ‘losers’ or magnifying existing inequalities, e.g., when benefits of a new technology are enjoyed only by wealthy nations while the burdens of environmental contamination produced by its manufacture fall upon citizens of poorer nations. </a:t>
            </a:r>
            <a:endParaRPr/>
          </a:p>
          <a:p>
            <a:pPr indent="-342900" lvl="0" marL="457200" rtl="0" algn="l">
              <a:lnSpc>
                <a:spcPct val="90000"/>
              </a:lnSpc>
              <a:spcBef>
                <a:spcPts val="1000"/>
              </a:spcBef>
              <a:spcAft>
                <a:spcPts val="0"/>
              </a:spcAft>
              <a:buClr>
                <a:schemeClr val="dk1"/>
              </a:buClr>
              <a:buSzPts val="1800"/>
              <a:buChar char="•"/>
            </a:pPr>
            <a:r>
              <a:rPr lang="en-US"/>
              <a:t>How do we ensure that access to the benefits of new technologies, and exposure to their risks, are distributed in the right way? This is a question about technology justice, a matter of ethics.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7"/>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 should a self-driving car do?</a:t>
            </a:r>
            <a:endParaRPr/>
          </a:p>
        </p:txBody>
      </p:sp>
      <p:sp>
        <p:nvSpPr>
          <p:cNvPr id="337" name="Google Shape;337;p17"/>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38" name="Google Shape;338;p17"/>
          <p:cNvPicPr preferRelativeResize="0"/>
          <p:nvPr/>
        </p:nvPicPr>
        <p:blipFill rotWithShape="1">
          <a:blip r:embed="rId3">
            <a:alphaModFix/>
          </a:blip>
          <a:srcRect b="11768" l="0" r="0" t="7106"/>
          <a:stretch/>
        </p:blipFill>
        <p:spPr>
          <a:xfrm>
            <a:off x="1642150" y="1401900"/>
            <a:ext cx="7620000" cy="4860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AI and ethics</a:t>
            </a:r>
            <a:endParaRPr/>
          </a:p>
        </p:txBody>
      </p:sp>
      <p:sp>
        <p:nvSpPr>
          <p:cNvPr id="345" name="Google Shape;345;p18"/>
          <p:cNvSpPr txBox="1"/>
          <p:nvPr>
            <p:ph idx="1" type="body"/>
          </p:nvPr>
        </p:nvSpPr>
        <p:spPr>
          <a:xfrm>
            <a:off x="838200" y="1316250"/>
            <a:ext cx="5123400" cy="486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00"/>
              </a:spcBef>
              <a:spcAft>
                <a:spcPts val="0"/>
              </a:spcAft>
              <a:buSzPts val="1800"/>
              <a:buNone/>
            </a:pPr>
            <a:r>
              <a:rPr lang="en-US" sz="1800">
                <a:solidFill>
                  <a:srgbClr val="222222"/>
                </a:solidFill>
                <a:highlight>
                  <a:srgbClr val="FFFFFF"/>
                </a:highlight>
                <a:latin typeface="Arial"/>
                <a:ea typeface="Arial"/>
                <a:cs typeface="Arial"/>
                <a:sym typeface="Arial"/>
              </a:rPr>
              <a:t>The Trolley problem</a:t>
            </a:r>
            <a:endParaRPr sz="1800">
              <a:solidFill>
                <a:srgbClr val="222222"/>
              </a:solidFill>
              <a:highlight>
                <a:srgbClr val="FFFFFF"/>
              </a:highlight>
              <a:latin typeface="Arial"/>
              <a:ea typeface="Arial"/>
              <a:cs typeface="Arial"/>
              <a:sym typeface="Arial"/>
            </a:endParaRPr>
          </a:p>
          <a:p>
            <a:pPr indent="0" lvl="0" marL="0" rtl="0" algn="l">
              <a:lnSpc>
                <a:spcPct val="115000"/>
              </a:lnSpc>
              <a:spcBef>
                <a:spcPts val="500"/>
              </a:spcBef>
              <a:spcAft>
                <a:spcPts val="0"/>
              </a:spcAft>
              <a:buClr>
                <a:schemeClr val="dk1"/>
              </a:buClr>
              <a:buSzPts val="1100"/>
              <a:buFont typeface="Arial"/>
              <a:buNone/>
            </a:pPr>
            <a:r>
              <a:rPr lang="en-US" sz="1800">
                <a:solidFill>
                  <a:srgbClr val="222222"/>
                </a:solidFill>
                <a:highlight>
                  <a:srgbClr val="FFFFFF"/>
                </a:highlight>
                <a:latin typeface="Arial"/>
                <a:ea typeface="Arial"/>
                <a:cs typeface="Arial"/>
                <a:sym typeface="Arial"/>
              </a:rPr>
              <a:t>You see a runaway trolley moving toward five tied-up people lying on the tracks. You are standing next to a lever. If you pull the lever, the trolley will be redirected onto a side track, and the five people on the main track will be saved. However, there is a single person lying on the side track. You have two options:</a:t>
            </a:r>
            <a:endParaRPr sz="1800">
              <a:solidFill>
                <a:srgbClr val="222222"/>
              </a:solidFill>
              <a:highlight>
                <a:srgbClr val="FFFFFF"/>
              </a:highlight>
              <a:latin typeface="Arial"/>
              <a:ea typeface="Arial"/>
              <a:cs typeface="Arial"/>
              <a:sym typeface="Arial"/>
            </a:endParaRPr>
          </a:p>
          <a:p>
            <a:pPr indent="-342900" lvl="0" marL="901700" rtl="0" algn="l">
              <a:lnSpc>
                <a:spcPct val="115000"/>
              </a:lnSpc>
              <a:spcBef>
                <a:spcPts val="600"/>
              </a:spcBef>
              <a:spcAft>
                <a:spcPts val="0"/>
              </a:spcAft>
              <a:buClr>
                <a:srgbClr val="222222"/>
              </a:buClr>
              <a:buSzPts val="1800"/>
              <a:buAutoNum type="arabicPeriod"/>
            </a:pPr>
            <a:r>
              <a:rPr lang="en-US" sz="1800">
                <a:solidFill>
                  <a:srgbClr val="222222"/>
                </a:solidFill>
                <a:highlight>
                  <a:srgbClr val="FFFFFF"/>
                </a:highlight>
                <a:latin typeface="Arial"/>
                <a:ea typeface="Arial"/>
                <a:cs typeface="Arial"/>
                <a:sym typeface="Arial"/>
              </a:rPr>
              <a:t>Do nothing and allow the trolley to kill the five people on the main track.</a:t>
            </a:r>
            <a:endParaRPr sz="1800">
              <a:solidFill>
                <a:srgbClr val="222222"/>
              </a:solidFill>
              <a:highlight>
                <a:srgbClr val="FFFFFF"/>
              </a:highlight>
              <a:latin typeface="Arial"/>
              <a:ea typeface="Arial"/>
              <a:cs typeface="Arial"/>
              <a:sym typeface="Arial"/>
            </a:endParaRPr>
          </a:p>
          <a:p>
            <a:pPr indent="-342900" lvl="0" marL="901700" rtl="0" algn="l">
              <a:lnSpc>
                <a:spcPct val="115000"/>
              </a:lnSpc>
              <a:spcBef>
                <a:spcPts val="0"/>
              </a:spcBef>
              <a:spcAft>
                <a:spcPts val="0"/>
              </a:spcAft>
              <a:buClr>
                <a:srgbClr val="222222"/>
              </a:buClr>
              <a:buSzPts val="1800"/>
              <a:buAutoNum type="arabicPeriod"/>
            </a:pPr>
            <a:r>
              <a:rPr lang="en-US" sz="1800">
                <a:solidFill>
                  <a:srgbClr val="222222"/>
                </a:solidFill>
                <a:highlight>
                  <a:srgbClr val="FFFFFF"/>
                </a:highlight>
                <a:latin typeface="Arial"/>
                <a:ea typeface="Arial"/>
                <a:cs typeface="Arial"/>
                <a:sym typeface="Arial"/>
              </a:rPr>
              <a:t>Pull the lever, diverting the trolley onto the side track where it will kill one person.</a:t>
            </a:r>
            <a:endParaRPr sz="1800">
              <a:solidFill>
                <a:srgbClr val="222222"/>
              </a:solidFill>
              <a:highlight>
                <a:srgbClr val="FFFFFF"/>
              </a:highlight>
              <a:latin typeface="Arial"/>
              <a:ea typeface="Arial"/>
              <a:cs typeface="Arial"/>
              <a:sym typeface="Arial"/>
            </a:endParaRPr>
          </a:p>
          <a:p>
            <a:pPr indent="0" lvl="0" marL="0" rtl="0" algn="l">
              <a:lnSpc>
                <a:spcPct val="115000"/>
              </a:lnSpc>
              <a:spcBef>
                <a:spcPts val="500"/>
              </a:spcBef>
              <a:spcAft>
                <a:spcPts val="0"/>
              </a:spcAft>
              <a:buClr>
                <a:schemeClr val="dk1"/>
              </a:buClr>
              <a:buSzPts val="1100"/>
              <a:buFont typeface="Arial"/>
              <a:buNone/>
            </a:pPr>
            <a:r>
              <a:rPr lang="en-US" sz="1800">
                <a:solidFill>
                  <a:srgbClr val="222222"/>
                </a:solidFill>
                <a:highlight>
                  <a:srgbClr val="FFFFFF"/>
                </a:highlight>
                <a:latin typeface="Arial"/>
                <a:ea typeface="Arial"/>
                <a:cs typeface="Arial"/>
                <a:sym typeface="Arial"/>
              </a:rPr>
              <a:t>Which is the more ethical option?</a:t>
            </a:r>
            <a:endParaRPr sz="1800">
              <a:solidFill>
                <a:srgbClr val="222222"/>
              </a:solidFill>
              <a:highlight>
                <a:srgbClr val="FFFFFF"/>
              </a:highlight>
              <a:latin typeface="Arial"/>
              <a:ea typeface="Arial"/>
              <a:cs typeface="Arial"/>
              <a:sym typeface="Arial"/>
            </a:endParaRPr>
          </a:p>
          <a:p>
            <a:pPr indent="0" lvl="0" marL="0" rtl="0" algn="l">
              <a:lnSpc>
                <a:spcPct val="90000"/>
              </a:lnSpc>
              <a:spcBef>
                <a:spcPts val="1000"/>
              </a:spcBef>
              <a:spcAft>
                <a:spcPts val="0"/>
              </a:spcAft>
              <a:buSzPts val="1800"/>
              <a:buNone/>
            </a:pPr>
            <a:r>
              <a:t/>
            </a:r>
            <a:endParaRPr sz="1800"/>
          </a:p>
        </p:txBody>
      </p:sp>
      <p:pic>
        <p:nvPicPr>
          <p:cNvPr id="346" name="Google Shape;346;p18"/>
          <p:cNvPicPr preferRelativeResize="0"/>
          <p:nvPr/>
        </p:nvPicPr>
        <p:blipFill rotWithShape="1">
          <a:blip r:embed="rId3">
            <a:alphaModFix/>
          </a:blip>
          <a:srcRect b="0" l="0" r="0" t="0"/>
          <a:stretch/>
        </p:blipFill>
        <p:spPr>
          <a:xfrm>
            <a:off x="6114000" y="1554300"/>
            <a:ext cx="5704025" cy="2376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Other</a:t>
            </a:r>
            <a:r>
              <a:rPr b="0" i="0" lang="en-US" sz="1800" u="none" strike="noStrike">
                <a:solidFill>
                  <a:srgbClr val="000000"/>
                </a:solidFill>
                <a:latin typeface="Calibri"/>
                <a:ea typeface="Calibri"/>
                <a:cs typeface="Calibri"/>
                <a:sym typeface="Calibri"/>
              </a:rPr>
              <a:t> </a:t>
            </a:r>
            <a:r>
              <a:rPr lang="en-US"/>
              <a:t>ethical</a:t>
            </a:r>
            <a:r>
              <a:rPr b="0" i="0" lang="en-US" sz="1800" u="none" strike="noStrike">
                <a:solidFill>
                  <a:srgbClr val="000000"/>
                </a:solidFill>
                <a:latin typeface="Calibri"/>
                <a:ea typeface="Calibri"/>
                <a:cs typeface="Calibri"/>
                <a:sym typeface="Calibri"/>
              </a:rPr>
              <a:t> </a:t>
            </a:r>
            <a:r>
              <a:rPr lang="en-US"/>
              <a:t>dilemmas</a:t>
            </a:r>
            <a:endParaRPr/>
          </a:p>
        </p:txBody>
      </p:sp>
      <p:sp>
        <p:nvSpPr>
          <p:cNvPr id="352" name="Google Shape;352;p19"/>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Arial"/>
              <a:buChar char="•"/>
            </a:pPr>
            <a:r>
              <a:rPr b="0" i="0" lang="en-US" sz="2800" u="none" strike="noStrike">
                <a:solidFill>
                  <a:srgbClr val="000000"/>
                </a:solidFill>
                <a:latin typeface="Calibri"/>
                <a:ea typeface="Calibri"/>
                <a:cs typeface="Calibri"/>
                <a:sym typeface="Calibri"/>
              </a:rPr>
              <a:t>AI infers gender</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ads for high-income jobs are presented more often to men than to women </a:t>
            </a:r>
            <a:endParaRPr b="0" i="0" sz="1800" u="none" strike="noStrike">
              <a:solidFill>
                <a:srgbClr val="000000"/>
              </a:solidFill>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b="0" i="0" lang="en-US" sz="2800" u="none" strike="noStrike">
                <a:solidFill>
                  <a:srgbClr val="000000"/>
                </a:solidFill>
                <a:latin typeface="Calibri"/>
                <a:ea typeface="Calibri"/>
                <a:cs typeface="Calibri"/>
                <a:sym typeface="Calibri"/>
              </a:rPr>
              <a:t>AI infers race</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ads for arrest records are significantly more likely to show up on searches for African-American names</a:t>
            </a:r>
            <a:endParaRPr b="0" i="0" sz="1800" u="none" strike="noStrike">
              <a:solidFill>
                <a:srgbClr val="000000"/>
              </a:solidFill>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b="0" i="0" lang="en-US" sz="2800" u="none" strike="noStrike">
                <a:solidFill>
                  <a:srgbClr val="000000"/>
                </a:solidFill>
                <a:latin typeface="Calibri"/>
                <a:ea typeface="Calibri"/>
                <a:cs typeface="Calibri"/>
                <a:sym typeface="Calibri"/>
              </a:rPr>
              <a:t>AI infers a person’s income</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Alternative 1: provides better product recommendations</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Alternative 2: uses the information to set product prices</a:t>
            </a:r>
            <a:endParaRPr b="0" i="0" sz="1800" u="none" strike="noStrike">
              <a:solidFill>
                <a:srgbClr val="000000"/>
              </a:solidFill>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b="0" i="0" lang="en-US" sz="2800" u="none" strike="noStrike">
                <a:solidFill>
                  <a:srgbClr val="000000"/>
                </a:solidFill>
                <a:latin typeface="Calibri"/>
                <a:ea typeface="Calibri"/>
                <a:cs typeface="Calibri"/>
                <a:sym typeface="Calibri"/>
              </a:rPr>
              <a:t>AI infers a person’s health state </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Alternative 1: recommends lifestyle changes to improve health</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Alternative 2: uses it to set health insurance rates</a:t>
            </a:r>
            <a:endParaRPr b="0" i="0" sz="2400" u="none" strike="noStrike">
              <a:solidFill>
                <a:srgbClr val="000000"/>
              </a:solidFill>
              <a:latin typeface="Calibri"/>
              <a:ea typeface="Calibri"/>
              <a:cs typeface="Calibri"/>
              <a:sym typeface="Calibri"/>
            </a:endParaRPr>
          </a:p>
          <a:p>
            <a:pPr indent="-342900" lvl="0" marL="457200" rtl="0" algn="l">
              <a:lnSpc>
                <a:spcPct val="90000"/>
              </a:lnSpc>
              <a:spcBef>
                <a:spcPts val="0"/>
              </a:spcBef>
              <a:spcAft>
                <a:spcPts val="0"/>
              </a:spcAft>
              <a:buClr>
                <a:srgbClr val="000000"/>
              </a:buClr>
              <a:buSzPts val="1800"/>
              <a:buChar char="•"/>
            </a:pPr>
            <a:r>
              <a:rPr lang="en-US">
                <a:solidFill>
                  <a:srgbClr val="000000"/>
                </a:solidFill>
              </a:rPr>
              <a:t>AI directs our interactions</a:t>
            </a:r>
            <a:endParaRPr>
              <a:solidFill>
                <a:srgbClr val="000000"/>
              </a:solidFill>
            </a:endParaRPr>
          </a:p>
          <a:p>
            <a:pPr indent="-342900" lvl="1" marL="914400" rtl="0" algn="l">
              <a:lnSpc>
                <a:spcPct val="90000"/>
              </a:lnSpc>
              <a:spcBef>
                <a:spcPts val="0"/>
              </a:spcBef>
              <a:spcAft>
                <a:spcPts val="0"/>
              </a:spcAft>
              <a:buClr>
                <a:srgbClr val="000000"/>
              </a:buClr>
              <a:buSzPts val="1800"/>
              <a:buChar char="•"/>
            </a:pPr>
            <a:r>
              <a:rPr lang="en-US">
                <a:solidFill>
                  <a:srgbClr val="000000"/>
                </a:solidFill>
              </a:rPr>
              <a:t>recommendations for friends, and news articles that further biases</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Outline</a:t>
            </a:r>
            <a:endParaRPr/>
          </a:p>
        </p:txBody>
      </p:sp>
      <p:sp>
        <p:nvSpPr>
          <p:cNvPr id="184" name="Google Shape;184;p2"/>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Course description </a:t>
            </a:r>
            <a:endParaRPr/>
          </a:p>
          <a:p>
            <a:pPr indent="-342900" lvl="1" marL="914400" rtl="0" algn="l">
              <a:lnSpc>
                <a:spcPct val="90000"/>
              </a:lnSpc>
              <a:spcBef>
                <a:spcPts val="0"/>
              </a:spcBef>
              <a:spcAft>
                <a:spcPts val="0"/>
              </a:spcAft>
              <a:buSzPts val="1800"/>
              <a:buChar char="•"/>
            </a:pPr>
            <a:r>
              <a:rPr lang="en-US"/>
              <a:t>Why Fairness and Bias in AI?</a:t>
            </a:r>
            <a:endParaRPr/>
          </a:p>
          <a:p>
            <a:pPr indent="-342900" lvl="1" marL="914400" rtl="0" algn="l">
              <a:lnSpc>
                <a:spcPct val="90000"/>
              </a:lnSpc>
              <a:spcBef>
                <a:spcPts val="0"/>
              </a:spcBef>
              <a:spcAft>
                <a:spcPts val="0"/>
              </a:spcAft>
              <a:buSzPts val="1800"/>
              <a:buChar char="•"/>
            </a:pPr>
            <a:r>
              <a:rPr lang="en-US"/>
              <a:t>Examples of bias in AI</a:t>
            </a:r>
            <a:endParaRPr/>
          </a:p>
          <a:p>
            <a:pPr indent="-342900" lvl="1" marL="914400" rtl="0" algn="l">
              <a:lnSpc>
                <a:spcPct val="90000"/>
              </a:lnSpc>
              <a:spcBef>
                <a:spcPts val="1000"/>
              </a:spcBef>
              <a:spcAft>
                <a:spcPts val="0"/>
              </a:spcAft>
              <a:buSzPts val="1800"/>
              <a:buChar char="•"/>
            </a:pPr>
            <a:r>
              <a:rPr lang="en-US"/>
              <a:t>What is ethics?</a:t>
            </a:r>
            <a:endParaRPr/>
          </a:p>
          <a:p>
            <a:pPr indent="-342900" lvl="0" marL="457200" rtl="0" algn="l">
              <a:lnSpc>
                <a:spcPct val="90000"/>
              </a:lnSpc>
              <a:spcBef>
                <a:spcPts val="0"/>
              </a:spcBef>
              <a:spcAft>
                <a:spcPts val="0"/>
              </a:spcAft>
              <a:buSzPts val="1800"/>
              <a:buChar char="•"/>
            </a:pPr>
            <a:r>
              <a:rPr lang="en-US"/>
              <a:t>Course goals</a:t>
            </a:r>
            <a:endParaRPr/>
          </a:p>
          <a:p>
            <a:pPr indent="-342900" lvl="1" marL="914400" rtl="0" algn="l">
              <a:lnSpc>
                <a:spcPct val="90000"/>
              </a:lnSpc>
              <a:spcBef>
                <a:spcPts val="0"/>
              </a:spcBef>
              <a:spcAft>
                <a:spcPts val="0"/>
              </a:spcAft>
              <a:buSzPts val="1800"/>
              <a:buChar char="•"/>
            </a:pPr>
            <a:r>
              <a:rPr lang="en-US"/>
              <a:t>What you will get out of the course</a:t>
            </a:r>
            <a:endParaRPr/>
          </a:p>
          <a:p>
            <a:pPr indent="-342900" lvl="0" marL="457200" rtl="0" algn="l">
              <a:lnSpc>
                <a:spcPct val="90000"/>
              </a:lnSpc>
              <a:spcBef>
                <a:spcPts val="0"/>
              </a:spcBef>
              <a:spcAft>
                <a:spcPts val="0"/>
              </a:spcAft>
              <a:buSzPts val="1800"/>
              <a:buChar char="•"/>
            </a:pPr>
            <a:r>
              <a:rPr lang="en-US"/>
              <a:t>Description of topics</a:t>
            </a:r>
            <a:endParaRPr/>
          </a:p>
          <a:p>
            <a:pPr indent="-342900" lvl="0" marL="457200" rtl="0" algn="l">
              <a:lnSpc>
                <a:spcPct val="90000"/>
              </a:lnSpc>
              <a:spcBef>
                <a:spcPts val="0"/>
              </a:spcBef>
              <a:spcAft>
                <a:spcPts val="0"/>
              </a:spcAft>
              <a:buSzPts val="1800"/>
              <a:buChar char="•"/>
            </a:pPr>
            <a:r>
              <a:rPr lang="en-US"/>
              <a:t>Course details</a:t>
            </a:r>
            <a:endParaRPr/>
          </a:p>
          <a:p>
            <a:pPr indent="-342900" lvl="1" marL="914400" rtl="0" algn="l">
              <a:lnSpc>
                <a:spcPct val="90000"/>
              </a:lnSpc>
              <a:spcBef>
                <a:spcPts val="0"/>
              </a:spcBef>
              <a:spcAft>
                <a:spcPts val="0"/>
              </a:spcAft>
              <a:buSzPts val="1800"/>
              <a:buChar char="•"/>
            </a:pPr>
            <a:r>
              <a:rPr lang="en-US"/>
              <a:t>Contact</a:t>
            </a:r>
            <a:endParaRPr/>
          </a:p>
          <a:p>
            <a:pPr indent="-342900" lvl="1" marL="914400" rtl="0" algn="l">
              <a:lnSpc>
                <a:spcPct val="90000"/>
              </a:lnSpc>
              <a:spcBef>
                <a:spcPts val="0"/>
              </a:spcBef>
              <a:spcAft>
                <a:spcPts val="0"/>
              </a:spcAft>
              <a:buSzPts val="1800"/>
              <a:buChar char="•"/>
            </a:pPr>
            <a:r>
              <a:rPr lang="en-US"/>
              <a:t>Workload</a:t>
            </a:r>
            <a:endParaRPr/>
          </a:p>
          <a:p>
            <a:pPr indent="-342900" lvl="1" marL="914400" rtl="0" algn="l">
              <a:lnSpc>
                <a:spcPct val="90000"/>
              </a:lnSpc>
              <a:spcBef>
                <a:spcPts val="0"/>
              </a:spcBef>
              <a:spcAft>
                <a:spcPts val="0"/>
              </a:spcAft>
              <a:buSzPts val="1800"/>
              <a:buChar char="•"/>
            </a:pPr>
            <a:r>
              <a:rPr lang="en-US"/>
              <a:t>Grading, etc.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0"/>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4000"/>
              <a:t>Legally problematic when harm protected classes</a:t>
            </a:r>
            <a:endParaRPr sz="4000"/>
          </a:p>
        </p:txBody>
      </p:sp>
      <p:sp>
        <p:nvSpPr>
          <p:cNvPr id="359" name="Google Shape;359;p20"/>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2400">
                <a:solidFill>
                  <a:srgbClr val="252525"/>
                </a:solidFill>
                <a:highlight>
                  <a:srgbClr val="FFFFFF"/>
                </a:highlight>
                <a:latin typeface="Arial"/>
                <a:ea typeface="Arial"/>
                <a:cs typeface="Arial"/>
                <a:sym typeface="Arial"/>
              </a:rPr>
              <a:t>US Federal laws define protected classes to include:</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Race.</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Color.</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Religion.</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National origin or ancestry.</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Sex/Gender.</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Age.</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Physical or mental disability.</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Veteran status.</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Genetic information.</a:t>
            </a:r>
            <a:endParaRPr sz="2400">
              <a:solidFill>
                <a:srgbClr val="252525"/>
              </a:solidFill>
              <a:highlight>
                <a:srgbClr val="FFFFFF"/>
              </a:highlight>
              <a:latin typeface="Arial"/>
              <a:ea typeface="Arial"/>
              <a:cs typeface="Arial"/>
              <a:sym typeface="Arial"/>
            </a:endParaRPr>
          </a:p>
          <a:p>
            <a:pPr indent="-381000" lvl="0" marL="736600" rtl="0" algn="l">
              <a:lnSpc>
                <a:spcPct val="115000"/>
              </a:lnSpc>
              <a:spcBef>
                <a:spcPts val="0"/>
              </a:spcBef>
              <a:spcAft>
                <a:spcPts val="0"/>
              </a:spcAft>
              <a:buClr>
                <a:srgbClr val="252525"/>
              </a:buClr>
              <a:buSzPts val="2400"/>
              <a:buChar char="●"/>
            </a:pPr>
            <a:r>
              <a:rPr lang="en-US" sz="2400">
                <a:solidFill>
                  <a:srgbClr val="252525"/>
                </a:solidFill>
                <a:highlight>
                  <a:srgbClr val="FFFFFF"/>
                </a:highlight>
                <a:latin typeface="Arial"/>
                <a:ea typeface="Arial"/>
                <a:cs typeface="Arial"/>
                <a:sym typeface="Arial"/>
              </a:rPr>
              <a:t>Citizenship.</a:t>
            </a:r>
            <a:endParaRPr/>
          </a:p>
          <a:p>
            <a:pPr indent="0" lvl="0" marL="355600" rtl="0" algn="l">
              <a:lnSpc>
                <a:spcPct val="115000"/>
              </a:lnSpc>
              <a:spcBef>
                <a:spcPts val="0"/>
              </a:spcBef>
              <a:spcAft>
                <a:spcPts val="0"/>
              </a:spcAft>
              <a:buClr>
                <a:srgbClr val="252525"/>
              </a:buClr>
              <a:buSzPts val="2400"/>
              <a:buNone/>
            </a:pPr>
            <a:r>
              <a:rPr lang="en-US" sz="2400">
                <a:solidFill>
                  <a:srgbClr val="252525"/>
                </a:solidFill>
                <a:highlight>
                  <a:srgbClr val="FFFFFF"/>
                </a:highlight>
                <a:latin typeface="Arial"/>
                <a:ea typeface="Arial"/>
                <a:cs typeface="Arial"/>
                <a:sym typeface="Arial"/>
              </a:rPr>
              <a:t>But other types of bias exist… (fat bias, physical attractiveness, …)</a:t>
            </a:r>
            <a:endParaRPr sz="2400">
              <a:solidFill>
                <a:srgbClr val="252525"/>
              </a:solidFill>
              <a:highlight>
                <a:srgbClr val="FFFFFF"/>
              </a:highlight>
              <a:latin typeface="Arial"/>
              <a:ea typeface="Arial"/>
              <a:cs typeface="Arial"/>
              <a:sym typeface="Arial"/>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Increasing interest in AI fairness</a:t>
            </a:r>
            <a:endParaRPr/>
          </a:p>
        </p:txBody>
      </p:sp>
      <p:pic>
        <p:nvPicPr>
          <p:cNvPr id="366" name="Google Shape;366;p21"/>
          <p:cNvPicPr preferRelativeResize="0"/>
          <p:nvPr/>
        </p:nvPicPr>
        <p:blipFill rotWithShape="1">
          <a:blip r:embed="rId3">
            <a:alphaModFix/>
          </a:blip>
          <a:srcRect b="0" l="0" r="0" t="0"/>
          <a:stretch/>
        </p:blipFill>
        <p:spPr>
          <a:xfrm>
            <a:off x="358948" y="1164300"/>
            <a:ext cx="7051847" cy="2375550"/>
          </a:xfrm>
          <a:prstGeom prst="rect">
            <a:avLst/>
          </a:prstGeom>
          <a:noFill/>
          <a:ln>
            <a:noFill/>
          </a:ln>
        </p:spPr>
      </p:pic>
      <p:pic>
        <p:nvPicPr>
          <p:cNvPr id="367" name="Google Shape;367;p21"/>
          <p:cNvPicPr preferRelativeResize="0"/>
          <p:nvPr/>
        </p:nvPicPr>
        <p:blipFill rotWithShape="1">
          <a:blip r:embed="rId4">
            <a:alphaModFix/>
          </a:blip>
          <a:srcRect b="0" l="0" r="0" t="0"/>
          <a:stretch/>
        </p:blipFill>
        <p:spPr>
          <a:xfrm>
            <a:off x="1099856" y="3156450"/>
            <a:ext cx="8762218" cy="2698950"/>
          </a:xfrm>
          <a:prstGeom prst="rect">
            <a:avLst/>
          </a:prstGeom>
          <a:noFill/>
          <a:ln>
            <a:noFill/>
          </a:ln>
        </p:spPr>
      </p:pic>
      <p:pic>
        <p:nvPicPr>
          <p:cNvPr id="368" name="Google Shape;368;p21"/>
          <p:cNvPicPr preferRelativeResize="0"/>
          <p:nvPr/>
        </p:nvPicPr>
        <p:blipFill rotWithShape="1">
          <a:blip r:embed="rId5">
            <a:alphaModFix/>
          </a:blip>
          <a:srcRect b="0" l="0" r="0" t="0"/>
          <a:stretch/>
        </p:blipFill>
        <p:spPr>
          <a:xfrm>
            <a:off x="2160725" y="4505925"/>
            <a:ext cx="7870549" cy="22772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6000"/>
              <a:buNone/>
            </a:pPr>
            <a:r>
              <a:rPr lang="en-US"/>
              <a:t>Overview of topics</a:t>
            </a:r>
            <a:endParaRPr/>
          </a:p>
        </p:txBody>
      </p:sp>
      <p:sp>
        <p:nvSpPr>
          <p:cNvPr id="375" name="Google Shape;375;p2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24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What is fairness?</a:t>
            </a:r>
            <a:endParaRPr/>
          </a:p>
        </p:txBody>
      </p:sp>
      <p:sp>
        <p:nvSpPr>
          <p:cNvPr id="381" name="Google Shape;381;p23"/>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Intuitive property of fairness</a:t>
            </a:r>
            <a:endParaRPr/>
          </a:p>
          <a:p>
            <a:pPr indent="-342900" lvl="1" marL="914400" rtl="0" algn="l">
              <a:lnSpc>
                <a:spcPct val="90000"/>
              </a:lnSpc>
              <a:spcBef>
                <a:spcPts val="500"/>
              </a:spcBef>
              <a:spcAft>
                <a:spcPts val="0"/>
              </a:spcAft>
              <a:buSzPts val="1800"/>
              <a:buChar char="•"/>
            </a:pPr>
            <a:r>
              <a:rPr lang="en-US"/>
              <a:t>Your private attributes (race, gender, …) should not affect how you are treated by the algorithm (esp. when they are not relevant to the decision being made)</a:t>
            </a:r>
            <a:endParaRPr/>
          </a:p>
          <a:p>
            <a:pPr indent="-342900" lvl="0" marL="457200" rtl="0" algn="l">
              <a:lnSpc>
                <a:spcPct val="90000"/>
              </a:lnSpc>
              <a:spcBef>
                <a:spcPts val="1000"/>
              </a:spcBef>
              <a:spcAft>
                <a:spcPts val="0"/>
              </a:spcAft>
              <a:buClr>
                <a:schemeClr val="dk1"/>
              </a:buClr>
              <a:buSzPts val="1800"/>
              <a:buChar char="•"/>
            </a:pPr>
            <a:r>
              <a:rPr lang="en-US"/>
              <a:t>In reality, dozens of measures of fairness,</a:t>
            </a:r>
            <a:endParaRPr/>
          </a:p>
          <a:p>
            <a:pPr indent="-342900" lvl="0" marL="457200" rtl="0" algn="l">
              <a:lnSpc>
                <a:spcPct val="90000"/>
              </a:lnSpc>
              <a:spcBef>
                <a:spcPts val="1000"/>
              </a:spcBef>
              <a:spcAft>
                <a:spcPts val="0"/>
              </a:spcAft>
              <a:buClr>
                <a:schemeClr val="dk1"/>
              </a:buClr>
              <a:buSzPts val="1800"/>
              <a:buChar char="•"/>
            </a:pPr>
            <a:r>
              <a:rPr lang="en-US"/>
              <a:t>Many incompatible with each other and can only be simultaneously satisfied in a few special cases.</a:t>
            </a:r>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4"/>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Fairness and equity</a:t>
            </a:r>
            <a:endParaRPr/>
          </a:p>
        </p:txBody>
      </p:sp>
      <p:sp>
        <p:nvSpPr>
          <p:cNvPr id="388" name="Google Shape;388;p24"/>
          <p:cNvSpPr txBox="1"/>
          <p:nvPr>
            <p:ph idx="1" type="body"/>
          </p:nvPr>
        </p:nvSpPr>
        <p:spPr>
          <a:xfrm>
            <a:off x="838200" y="4560151"/>
            <a:ext cx="10515600" cy="161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pic>
        <p:nvPicPr>
          <p:cNvPr id="389" name="Google Shape;389;p24"/>
          <p:cNvPicPr preferRelativeResize="0"/>
          <p:nvPr/>
        </p:nvPicPr>
        <p:blipFill rotWithShape="1">
          <a:blip r:embed="rId3">
            <a:alphaModFix/>
          </a:blip>
          <a:srcRect b="0" l="0" r="0" t="0"/>
          <a:stretch/>
        </p:blipFill>
        <p:spPr>
          <a:xfrm>
            <a:off x="3119425" y="1771650"/>
            <a:ext cx="5343525" cy="331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This course at a glance</a:t>
            </a:r>
            <a:endParaRPr/>
          </a:p>
        </p:txBody>
      </p:sp>
      <p:grpSp>
        <p:nvGrpSpPr>
          <p:cNvPr id="395" name="Google Shape;395;p25"/>
          <p:cNvGrpSpPr/>
          <p:nvPr/>
        </p:nvGrpSpPr>
        <p:grpSpPr>
          <a:xfrm>
            <a:off x="1954178" y="1264415"/>
            <a:ext cx="8128001" cy="5418667"/>
            <a:chOff x="-1" y="0"/>
            <a:chExt cx="8128001" cy="5418667"/>
          </a:xfrm>
        </p:grpSpPr>
        <p:sp>
          <p:nvSpPr>
            <p:cNvPr id="396" name="Google Shape;396;p25"/>
            <p:cNvSpPr/>
            <p:nvPr/>
          </p:nvSpPr>
          <p:spPr>
            <a:xfrm rot="-5400000">
              <a:off x="677333" y="-677333"/>
              <a:ext cx="2709333" cy="4064000"/>
            </a:xfrm>
            <a:prstGeom prst="round1Rect">
              <a:avLst>
                <a:gd fmla="val 16667" name="adj"/>
              </a:avLst>
            </a:prstGeom>
            <a:solidFill>
              <a:schemeClr val="dk2"/>
            </a:solidFill>
            <a:ln cap="flat" cmpd="sng" w="38100">
              <a:solidFill>
                <a:schemeClr val="lt2"/>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5"/>
            <p:cNvSpPr txBox="1"/>
            <p:nvPr/>
          </p:nvSpPr>
          <p:spPr>
            <a:xfrm>
              <a:off x="-1" y="1"/>
              <a:ext cx="4064000" cy="2032000"/>
            </a:xfrm>
            <a:prstGeom prst="rect">
              <a:avLst/>
            </a:prstGeom>
            <a:noFill/>
            <a:ln>
              <a:noFill/>
            </a:ln>
          </p:spPr>
          <p:txBody>
            <a:bodyPr anchorCtr="0" anchor="ctr" bIns="256025" lIns="256025" spcFirstLastPara="1" rIns="256025" wrap="square" tIns="256025">
              <a:no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Data</a:t>
              </a:r>
              <a:endParaRPr b="0" i="0" sz="2400" u="none" cap="none" strike="noStrike">
                <a:solidFill>
                  <a:schemeClr val="lt1"/>
                </a:solidFill>
                <a:latin typeface="Arial"/>
                <a:ea typeface="Arial"/>
                <a:cs typeface="Arial"/>
                <a:sym typeface="Arial"/>
              </a:endParaRPr>
            </a:p>
          </p:txBody>
        </p:sp>
        <p:sp>
          <p:nvSpPr>
            <p:cNvPr id="398" name="Google Shape;398;p25"/>
            <p:cNvSpPr/>
            <p:nvPr/>
          </p:nvSpPr>
          <p:spPr>
            <a:xfrm>
              <a:off x="4064000" y="0"/>
              <a:ext cx="4064000" cy="2709333"/>
            </a:xfrm>
            <a:prstGeom prst="round1Rect">
              <a:avLst>
                <a:gd fmla="val 16667" name="adj"/>
              </a:avLst>
            </a:prstGeom>
            <a:solidFill>
              <a:schemeClr val="dk2"/>
            </a:solidFill>
            <a:ln cap="flat" cmpd="sng" w="38100">
              <a:solidFill>
                <a:schemeClr val="lt2"/>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5"/>
            <p:cNvSpPr txBox="1"/>
            <p:nvPr/>
          </p:nvSpPr>
          <p:spPr>
            <a:xfrm>
              <a:off x="4064000" y="0"/>
              <a:ext cx="4064000" cy="2032000"/>
            </a:xfrm>
            <a:prstGeom prst="rect">
              <a:avLst/>
            </a:prstGeom>
            <a:noFill/>
            <a:ln>
              <a:noFill/>
            </a:ln>
          </p:spPr>
          <p:txBody>
            <a:bodyPr anchorCtr="0" anchor="ctr" bIns="256025" lIns="256025" spcFirstLastPara="1" rIns="256025" wrap="square" tIns="256025">
              <a:no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Language</a:t>
              </a:r>
              <a:endParaRPr b="0" i="0" sz="1400" u="none" cap="none" strike="noStrike">
                <a:solidFill>
                  <a:srgbClr val="000000"/>
                </a:solidFill>
                <a:latin typeface="Arial"/>
                <a:ea typeface="Arial"/>
                <a:cs typeface="Arial"/>
                <a:sym typeface="Arial"/>
              </a:endParaRPr>
            </a:p>
          </p:txBody>
        </p:sp>
        <p:sp>
          <p:nvSpPr>
            <p:cNvPr id="400" name="Google Shape;400;p25"/>
            <p:cNvSpPr/>
            <p:nvPr/>
          </p:nvSpPr>
          <p:spPr>
            <a:xfrm rot="10800000">
              <a:off x="0" y="2709333"/>
              <a:ext cx="4064000" cy="2709333"/>
            </a:xfrm>
            <a:prstGeom prst="round1Rect">
              <a:avLst>
                <a:gd fmla="val 16667" name="adj"/>
              </a:avLst>
            </a:prstGeom>
            <a:solidFill>
              <a:schemeClr val="dk2"/>
            </a:solidFill>
            <a:ln cap="flat" cmpd="sng" w="38100">
              <a:solidFill>
                <a:schemeClr val="lt2"/>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5"/>
            <p:cNvSpPr txBox="1"/>
            <p:nvPr/>
          </p:nvSpPr>
          <p:spPr>
            <a:xfrm>
              <a:off x="0" y="3386666"/>
              <a:ext cx="4064000" cy="2032000"/>
            </a:xfrm>
            <a:prstGeom prst="rect">
              <a:avLst/>
            </a:prstGeom>
            <a:noFill/>
            <a:ln>
              <a:noFill/>
            </a:ln>
          </p:spPr>
          <p:txBody>
            <a:bodyPr anchorCtr="0" anchor="ctr" bIns="256025" lIns="256025" spcFirstLastPara="1" rIns="256025" wrap="square" tIns="256025">
              <a:no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Images</a:t>
              </a:r>
              <a:endParaRPr b="0" i="0" sz="1400" u="none" cap="none" strike="noStrike">
                <a:solidFill>
                  <a:srgbClr val="000000"/>
                </a:solidFill>
                <a:latin typeface="Arial"/>
                <a:ea typeface="Arial"/>
                <a:cs typeface="Arial"/>
                <a:sym typeface="Arial"/>
              </a:endParaRPr>
            </a:p>
          </p:txBody>
        </p:sp>
        <p:sp>
          <p:nvSpPr>
            <p:cNvPr id="402" name="Google Shape;402;p25"/>
            <p:cNvSpPr/>
            <p:nvPr/>
          </p:nvSpPr>
          <p:spPr>
            <a:xfrm rot="5400000">
              <a:off x="4741333" y="2032000"/>
              <a:ext cx="2709333" cy="4064000"/>
            </a:xfrm>
            <a:prstGeom prst="round1Rect">
              <a:avLst>
                <a:gd fmla="val 16667" name="adj"/>
              </a:avLst>
            </a:prstGeom>
            <a:solidFill>
              <a:schemeClr val="dk2"/>
            </a:solidFill>
            <a:ln cap="flat" cmpd="sng" w="38100">
              <a:solidFill>
                <a:schemeClr val="lt2"/>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5"/>
            <p:cNvSpPr txBox="1"/>
            <p:nvPr/>
          </p:nvSpPr>
          <p:spPr>
            <a:xfrm>
              <a:off x="4063999" y="3386666"/>
              <a:ext cx="4064000" cy="2032000"/>
            </a:xfrm>
            <a:prstGeom prst="rect">
              <a:avLst/>
            </a:prstGeom>
            <a:noFill/>
            <a:ln>
              <a:noFill/>
            </a:ln>
          </p:spPr>
          <p:txBody>
            <a:bodyPr anchorCtr="0" anchor="ctr" bIns="256025" lIns="256025" spcFirstLastPara="1" rIns="256025" wrap="square" tIns="256025">
              <a:no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Networks</a:t>
              </a:r>
              <a:endParaRPr b="0" i="0" sz="1400" u="none" cap="none" strike="noStrike">
                <a:solidFill>
                  <a:srgbClr val="000000"/>
                </a:solidFill>
                <a:latin typeface="Arial"/>
                <a:ea typeface="Arial"/>
                <a:cs typeface="Arial"/>
                <a:sym typeface="Arial"/>
              </a:endParaRPr>
            </a:p>
          </p:txBody>
        </p:sp>
        <p:sp>
          <p:nvSpPr>
            <p:cNvPr id="404" name="Google Shape;404;p25"/>
            <p:cNvSpPr/>
            <p:nvPr/>
          </p:nvSpPr>
          <p:spPr>
            <a:xfrm>
              <a:off x="2844799" y="2032000"/>
              <a:ext cx="2438400" cy="1354666"/>
            </a:xfrm>
            <a:prstGeom prst="roundRect">
              <a:avLst>
                <a:gd fmla="val 16667" name="adj"/>
              </a:avLst>
            </a:prstGeom>
            <a:solidFill>
              <a:srgbClr val="AEB2B8"/>
            </a:solidFill>
            <a:ln cap="flat" cmpd="sng" w="38100">
              <a:solidFill>
                <a:schemeClr val="lt2"/>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5"/>
            <p:cNvSpPr txBox="1"/>
            <p:nvPr/>
          </p:nvSpPr>
          <p:spPr>
            <a:xfrm>
              <a:off x="2910928" y="2098129"/>
              <a:ext cx="2306142" cy="1222408"/>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Fairness &amp; Bias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6"/>
          <p:cNvSpPr txBox="1"/>
          <p:nvPr>
            <p:ph type="title"/>
          </p:nvPr>
        </p:nvSpPr>
        <p:spPr>
          <a:xfrm>
            <a:off x="838200" y="365125"/>
            <a:ext cx="10515600" cy="103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Types of data analysis methods</a:t>
            </a:r>
            <a:endParaRPr/>
          </a:p>
        </p:txBody>
      </p:sp>
      <p:sp>
        <p:nvSpPr>
          <p:cNvPr id="412" name="Google Shape;412;p26"/>
          <p:cNvSpPr txBox="1"/>
          <p:nvPr>
            <p:ph idx="1" type="body"/>
          </p:nvPr>
        </p:nvSpPr>
        <p:spPr>
          <a:xfrm>
            <a:off x="838200" y="3433075"/>
            <a:ext cx="5181600" cy="2743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Unsupervised methods</a:t>
            </a:r>
            <a:endParaRPr/>
          </a:p>
          <a:p>
            <a:pPr indent="-342900" lvl="0" marL="457200" rtl="0" algn="l">
              <a:lnSpc>
                <a:spcPct val="90000"/>
              </a:lnSpc>
              <a:spcBef>
                <a:spcPts val="1000"/>
              </a:spcBef>
              <a:spcAft>
                <a:spcPts val="0"/>
              </a:spcAft>
              <a:buSzPts val="1800"/>
              <a:buChar char="•"/>
            </a:pPr>
            <a:r>
              <a:rPr lang="en-US"/>
              <a:t>Input: a set of features</a:t>
            </a:r>
            <a:endParaRPr>
              <a:latin typeface="Arial"/>
              <a:ea typeface="Arial"/>
              <a:cs typeface="Arial"/>
              <a:sym typeface="Arial"/>
            </a:endParaRPr>
          </a:p>
          <a:p>
            <a:pPr indent="-342900" lvl="0" marL="457200" rtl="0" algn="l">
              <a:lnSpc>
                <a:spcPct val="90000"/>
              </a:lnSpc>
              <a:spcBef>
                <a:spcPts val="0"/>
              </a:spcBef>
              <a:spcAft>
                <a:spcPts val="0"/>
              </a:spcAft>
              <a:buSzPts val="1800"/>
              <a:buChar char="•"/>
            </a:pPr>
            <a:r>
              <a:rPr lang="en-US"/>
              <a:t>Clustering</a:t>
            </a:r>
            <a:endParaRPr sz="2400">
              <a:latin typeface="Arial"/>
              <a:ea typeface="Arial"/>
              <a:cs typeface="Arial"/>
              <a:sym typeface="Arial"/>
            </a:endParaRPr>
          </a:p>
          <a:p>
            <a:pPr indent="-342900" lvl="1" marL="914400" rtl="0" algn="l">
              <a:lnSpc>
                <a:spcPct val="90000"/>
              </a:lnSpc>
              <a:spcBef>
                <a:spcPts val="0"/>
              </a:spcBef>
              <a:spcAft>
                <a:spcPts val="0"/>
              </a:spcAft>
              <a:buSzPts val="1800"/>
              <a:buChar char="•"/>
            </a:pPr>
            <a:r>
              <a:rPr lang="en-US" sz="2400"/>
              <a:t>K-means, hierarchical, spectral</a:t>
            </a:r>
            <a:r>
              <a:rPr lang="en-US"/>
              <a:t>, </a:t>
            </a:r>
            <a:endParaRPr>
              <a:latin typeface="Arial"/>
              <a:ea typeface="Arial"/>
              <a:cs typeface="Arial"/>
              <a:sym typeface="Arial"/>
            </a:endParaRPr>
          </a:p>
          <a:p>
            <a:pPr indent="-342900" lvl="0" marL="457200" rtl="0" algn="l">
              <a:lnSpc>
                <a:spcPct val="90000"/>
              </a:lnSpc>
              <a:spcBef>
                <a:spcPts val="0"/>
              </a:spcBef>
              <a:spcAft>
                <a:spcPts val="0"/>
              </a:spcAft>
              <a:buSzPts val="1800"/>
              <a:buChar char="•"/>
            </a:pPr>
            <a:r>
              <a:rPr lang="en-US"/>
              <a:t>Dimensionality reduction</a:t>
            </a:r>
            <a:endParaRPr sz="2400">
              <a:latin typeface="Arial"/>
              <a:ea typeface="Arial"/>
              <a:cs typeface="Arial"/>
              <a:sym typeface="Arial"/>
            </a:endParaRPr>
          </a:p>
          <a:p>
            <a:pPr indent="-342900" lvl="1" marL="914400" rtl="0" algn="l">
              <a:lnSpc>
                <a:spcPct val="90000"/>
              </a:lnSpc>
              <a:spcBef>
                <a:spcPts val="0"/>
              </a:spcBef>
              <a:spcAft>
                <a:spcPts val="0"/>
              </a:spcAft>
              <a:buSzPts val="1800"/>
              <a:buChar char="•"/>
            </a:pPr>
            <a:r>
              <a:rPr lang="en-US" sz="2400"/>
              <a:t>PCA, SVD, …</a:t>
            </a:r>
            <a:endParaRPr sz="2400"/>
          </a:p>
          <a:p>
            <a:pPr indent="0" lvl="0" marL="0" rtl="0" algn="l">
              <a:lnSpc>
                <a:spcPct val="90000"/>
              </a:lnSpc>
              <a:spcBef>
                <a:spcPts val="1000"/>
              </a:spcBef>
              <a:spcAft>
                <a:spcPts val="0"/>
              </a:spcAft>
              <a:buSzPts val="1800"/>
              <a:buNone/>
            </a:pPr>
            <a:r>
              <a:t/>
            </a:r>
            <a:endParaRPr/>
          </a:p>
        </p:txBody>
      </p:sp>
      <p:sp>
        <p:nvSpPr>
          <p:cNvPr id="413" name="Google Shape;413;p26"/>
          <p:cNvSpPr txBox="1"/>
          <p:nvPr>
            <p:ph idx="2" type="body"/>
          </p:nvPr>
        </p:nvSpPr>
        <p:spPr>
          <a:xfrm>
            <a:off x="6172200" y="3433175"/>
            <a:ext cx="5643600" cy="2743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Supervised methods</a:t>
            </a:r>
            <a:endParaRPr>
              <a:latin typeface="Arial"/>
              <a:ea typeface="Arial"/>
              <a:cs typeface="Arial"/>
              <a:sym typeface="Arial"/>
            </a:endParaRPr>
          </a:p>
          <a:p>
            <a:pPr indent="-342900" lvl="0" marL="457200" rtl="0" algn="l">
              <a:lnSpc>
                <a:spcPct val="90000"/>
              </a:lnSpc>
              <a:spcBef>
                <a:spcPts val="1000"/>
              </a:spcBef>
              <a:spcAft>
                <a:spcPts val="0"/>
              </a:spcAft>
              <a:buSzPts val="1800"/>
              <a:buChar char="•"/>
            </a:pPr>
            <a:r>
              <a:rPr lang="en-US"/>
              <a:t>Input: features &amp; labels/outcomes</a:t>
            </a:r>
            <a:endParaRPr/>
          </a:p>
          <a:p>
            <a:pPr indent="-342900" lvl="0" marL="457200" rtl="0" algn="l">
              <a:lnSpc>
                <a:spcPct val="90000"/>
              </a:lnSpc>
              <a:spcBef>
                <a:spcPts val="0"/>
              </a:spcBef>
              <a:spcAft>
                <a:spcPts val="0"/>
              </a:spcAft>
              <a:buSzPts val="1800"/>
              <a:buChar char="•"/>
            </a:pPr>
            <a:r>
              <a:rPr lang="en-US"/>
              <a:t>Classification</a:t>
            </a:r>
            <a:endParaRPr/>
          </a:p>
          <a:p>
            <a:pPr indent="-342900" lvl="1" marL="914400" rtl="0" algn="l">
              <a:lnSpc>
                <a:spcPct val="90000"/>
              </a:lnSpc>
              <a:spcBef>
                <a:spcPts val="0"/>
              </a:spcBef>
              <a:spcAft>
                <a:spcPts val="0"/>
              </a:spcAft>
              <a:buSzPts val="1800"/>
              <a:buChar char="•"/>
            </a:pPr>
            <a:r>
              <a:rPr lang="en-US" sz="2400"/>
              <a:t>Random forest, SVM, …</a:t>
            </a:r>
            <a:endParaRPr/>
          </a:p>
          <a:p>
            <a:pPr indent="-342900" lvl="0" marL="457200" rtl="0" algn="l">
              <a:lnSpc>
                <a:spcPct val="90000"/>
              </a:lnSpc>
              <a:spcBef>
                <a:spcPts val="0"/>
              </a:spcBef>
              <a:spcAft>
                <a:spcPts val="0"/>
              </a:spcAft>
              <a:buSzPts val="1800"/>
              <a:buChar char="•"/>
            </a:pPr>
            <a:r>
              <a:rPr lang="en-US"/>
              <a:t>Regression</a:t>
            </a:r>
            <a:endParaRPr sz="2400">
              <a:latin typeface="Arial"/>
              <a:ea typeface="Arial"/>
              <a:cs typeface="Arial"/>
              <a:sym typeface="Arial"/>
            </a:endParaRPr>
          </a:p>
          <a:p>
            <a:pPr indent="-342900" lvl="1" marL="914400" rtl="0" algn="l">
              <a:lnSpc>
                <a:spcPct val="90000"/>
              </a:lnSpc>
              <a:spcBef>
                <a:spcPts val="0"/>
              </a:spcBef>
              <a:spcAft>
                <a:spcPts val="0"/>
              </a:spcAft>
              <a:buSzPts val="1800"/>
              <a:buChar char="•"/>
            </a:pPr>
            <a:r>
              <a:rPr lang="en-US" sz="2400"/>
              <a:t>Linear regression, logistic …</a:t>
            </a:r>
            <a:endParaRPr sz="2400"/>
          </a:p>
          <a:p>
            <a:pPr indent="0" lvl="0" marL="0" rtl="0" algn="l">
              <a:lnSpc>
                <a:spcPct val="90000"/>
              </a:lnSpc>
              <a:spcBef>
                <a:spcPts val="1000"/>
              </a:spcBef>
              <a:spcAft>
                <a:spcPts val="0"/>
              </a:spcAft>
              <a:buSzPts val="1800"/>
              <a:buNone/>
            </a:pPr>
            <a:r>
              <a:t/>
            </a:r>
            <a:endParaRPr/>
          </a:p>
        </p:txBody>
      </p:sp>
      <p:pic>
        <p:nvPicPr>
          <p:cNvPr id="414" name="Google Shape;414;p26"/>
          <p:cNvPicPr preferRelativeResize="0"/>
          <p:nvPr/>
        </p:nvPicPr>
        <p:blipFill rotWithShape="1">
          <a:blip r:embed="rId3">
            <a:alphaModFix/>
          </a:blip>
          <a:srcRect b="0" l="0" r="0" t="0"/>
          <a:stretch/>
        </p:blipFill>
        <p:spPr>
          <a:xfrm>
            <a:off x="5752400" y="1284225"/>
            <a:ext cx="2337760" cy="2148850"/>
          </a:xfrm>
          <a:prstGeom prst="rect">
            <a:avLst/>
          </a:prstGeom>
          <a:noFill/>
          <a:ln>
            <a:noFill/>
          </a:ln>
        </p:spPr>
      </p:pic>
      <p:pic>
        <p:nvPicPr>
          <p:cNvPr id="415" name="Google Shape;415;p26"/>
          <p:cNvPicPr preferRelativeResize="0"/>
          <p:nvPr/>
        </p:nvPicPr>
        <p:blipFill rotWithShape="1">
          <a:blip r:embed="rId4">
            <a:alphaModFix/>
          </a:blip>
          <a:srcRect b="0" l="0" r="0" t="0"/>
          <a:stretch/>
        </p:blipFill>
        <p:spPr>
          <a:xfrm>
            <a:off x="1195835" y="1284225"/>
            <a:ext cx="2338455" cy="2148850"/>
          </a:xfrm>
          <a:prstGeom prst="rect">
            <a:avLst/>
          </a:prstGeom>
          <a:noFill/>
          <a:ln>
            <a:noFill/>
          </a:ln>
        </p:spPr>
      </p:pic>
      <p:pic>
        <p:nvPicPr>
          <p:cNvPr id="416" name="Google Shape;416;p26"/>
          <p:cNvPicPr preferRelativeResize="0"/>
          <p:nvPr/>
        </p:nvPicPr>
        <p:blipFill rotWithShape="1">
          <a:blip r:embed="rId5">
            <a:alphaModFix/>
          </a:blip>
          <a:srcRect b="0" l="0" r="0" t="0"/>
          <a:stretch/>
        </p:blipFill>
        <p:spPr>
          <a:xfrm>
            <a:off x="8635785" y="1284225"/>
            <a:ext cx="3179983" cy="2148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7"/>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Data modeling and prediction</a:t>
            </a:r>
            <a:endParaRPr/>
          </a:p>
        </p:txBody>
      </p:sp>
      <p:pic>
        <p:nvPicPr>
          <p:cNvPr id="423" name="Google Shape;423;p27"/>
          <p:cNvPicPr preferRelativeResize="0"/>
          <p:nvPr/>
        </p:nvPicPr>
        <p:blipFill rotWithShape="1">
          <a:blip r:embed="rId3">
            <a:alphaModFix/>
          </a:blip>
          <a:srcRect b="0" l="0" r="0" t="0"/>
          <a:stretch/>
        </p:blipFill>
        <p:spPr>
          <a:xfrm>
            <a:off x="1127625" y="4297500"/>
            <a:ext cx="6652546" cy="2408100"/>
          </a:xfrm>
          <a:prstGeom prst="rect">
            <a:avLst/>
          </a:prstGeom>
          <a:noFill/>
          <a:ln>
            <a:noFill/>
          </a:ln>
        </p:spPr>
      </p:pic>
      <p:pic>
        <p:nvPicPr>
          <p:cNvPr id="424" name="Google Shape;424;p27"/>
          <p:cNvPicPr preferRelativeResize="0"/>
          <p:nvPr/>
        </p:nvPicPr>
        <p:blipFill rotWithShape="1">
          <a:blip r:embed="rId4">
            <a:alphaModFix/>
          </a:blip>
          <a:srcRect b="0" l="0" r="0" t="0"/>
          <a:stretch/>
        </p:blipFill>
        <p:spPr>
          <a:xfrm>
            <a:off x="152400" y="1554300"/>
            <a:ext cx="3705225" cy="2562225"/>
          </a:xfrm>
          <a:prstGeom prst="rect">
            <a:avLst/>
          </a:prstGeom>
          <a:noFill/>
          <a:ln>
            <a:noFill/>
          </a:ln>
        </p:spPr>
      </p:pic>
      <p:pic>
        <p:nvPicPr>
          <p:cNvPr id="425" name="Google Shape;425;p27"/>
          <p:cNvPicPr preferRelativeResize="0"/>
          <p:nvPr/>
        </p:nvPicPr>
        <p:blipFill rotWithShape="1">
          <a:blip r:embed="rId5">
            <a:alphaModFix/>
          </a:blip>
          <a:srcRect b="0" l="0" r="0" t="0"/>
          <a:stretch/>
        </p:blipFill>
        <p:spPr>
          <a:xfrm>
            <a:off x="4010025" y="1554300"/>
            <a:ext cx="2847975" cy="2590800"/>
          </a:xfrm>
          <a:prstGeom prst="rect">
            <a:avLst/>
          </a:prstGeom>
          <a:noFill/>
          <a:ln>
            <a:noFill/>
          </a:ln>
        </p:spPr>
      </p:pic>
      <p:pic>
        <p:nvPicPr>
          <p:cNvPr id="426" name="Google Shape;426;p27"/>
          <p:cNvPicPr preferRelativeResize="0"/>
          <p:nvPr/>
        </p:nvPicPr>
        <p:blipFill rotWithShape="1">
          <a:blip r:embed="rId6">
            <a:alphaModFix/>
          </a:blip>
          <a:srcRect b="0" l="0" r="0" t="0"/>
          <a:stretch/>
        </p:blipFill>
        <p:spPr>
          <a:xfrm>
            <a:off x="7932571" y="1554300"/>
            <a:ext cx="3905250" cy="2590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0" name="Shape 430"/>
        <p:cNvGrpSpPr/>
        <p:nvPr/>
      </p:nvGrpSpPr>
      <p:grpSpPr>
        <a:xfrm>
          <a:off x="0" y="0"/>
          <a:ext cx="0" cy="0"/>
          <a:chOff x="0" y="0"/>
          <a:chExt cx="0" cy="0"/>
        </a:xfrm>
      </p:grpSpPr>
      <p:sp>
        <p:nvSpPr>
          <p:cNvPr id="431" name="Google Shape;431;p2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Evaluation</a:t>
            </a:r>
            <a:endParaRPr/>
          </a:p>
        </p:txBody>
      </p:sp>
      <p:sp>
        <p:nvSpPr>
          <p:cNvPr id="432" name="Google Shape;432;p28"/>
          <p:cNvSpPr txBox="1"/>
          <p:nvPr>
            <p:ph idx="1" type="body"/>
          </p:nvPr>
        </p:nvSpPr>
        <p:spPr>
          <a:xfrm>
            <a:off x="838200" y="1316251"/>
            <a:ext cx="6372726" cy="4860600"/>
          </a:xfrm>
          <a:prstGeom prst="rect">
            <a:avLst/>
          </a:prstGeom>
          <a:noFill/>
          <a:ln>
            <a:noFill/>
          </a:ln>
        </p:spPr>
        <p:txBody>
          <a:bodyPr anchorCtr="0" anchor="t" bIns="45700" lIns="91425" spcFirstLastPara="1" rIns="91425" wrap="square" tIns="45700">
            <a:normAutofit lnSpcReduction="10000"/>
          </a:bodyPr>
          <a:lstStyle/>
          <a:p>
            <a:pPr indent="0" lvl="0" marL="114300" rtl="0" algn="l">
              <a:lnSpc>
                <a:spcPct val="90000"/>
              </a:lnSpc>
              <a:spcBef>
                <a:spcPts val="1000"/>
              </a:spcBef>
              <a:spcAft>
                <a:spcPts val="0"/>
              </a:spcAft>
              <a:buSzPts val="1800"/>
              <a:buNone/>
            </a:pPr>
            <a:r>
              <a:rPr lang="en-US"/>
              <a:t>How well does a model work?</a:t>
            </a:r>
            <a:endParaRPr/>
          </a:p>
          <a:p>
            <a:pPr indent="-342900" lvl="0" marL="457200" rtl="0" algn="l">
              <a:lnSpc>
                <a:spcPct val="90000"/>
              </a:lnSpc>
              <a:spcBef>
                <a:spcPts val="1000"/>
              </a:spcBef>
              <a:spcAft>
                <a:spcPts val="0"/>
              </a:spcAft>
              <a:buSzPts val="1800"/>
              <a:buFont typeface="Arial"/>
              <a:buChar char="•"/>
            </a:pPr>
            <a:r>
              <a:rPr b="0" i="0" lang="en-US" sz="2800" u="none" strike="noStrike">
                <a:solidFill>
                  <a:srgbClr val="000000"/>
                </a:solidFill>
                <a:latin typeface="Calibri"/>
                <a:ea typeface="Calibri"/>
                <a:cs typeface="Calibri"/>
                <a:sym typeface="Calibri"/>
              </a:rPr>
              <a:t>Testing simple models</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Train on part of the data, test on </a:t>
            </a:r>
            <a:r>
              <a:rPr b="0" i="0" lang="en-US" sz="2400" u="sng" strike="noStrike">
                <a:solidFill>
                  <a:srgbClr val="000000"/>
                </a:solidFill>
                <a:latin typeface="Calibri"/>
                <a:ea typeface="Calibri"/>
                <a:cs typeface="Calibri"/>
                <a:sym typeface="Calibri"/>
              </a:rPr>
              <a:t>held-out </a:t>
            </a:r>
            <a:r>
              <a:rPr b="0" i="0" lang="en-US" sz="2400" u="none" strike="noStrike">
                <a:solidFill>
                  <a:srgbClr val="000000"/>
                </a:solidFill>
                <a:latin typeface="Calibri"/>
                <a:ea typeface="Calibri"/>
                <a:cs typeface="Calibri"/>
                <a:sym typeface="Calibri"/>
              </a:rPr>
              <a:t>data</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Testing data has labels (ground truth)</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Repeat k times on random samples</a:t>
            </a:r>
            <a:endParaRPr b="0" i="0" sz="1800" u="none" strike="noStrike">
              <a:solidFill>
                <a:srgbClr val="000000"/>
              </a:solidFill>
              <a:latin typeface="Arial"/>
              <a:ea typeface="Arial"/>
              <a:cs typeface="Arial"/>
              <a:sym typeface="Arial"/>
            </a:endParaRPr>
          </a:p>
          <a:p>
            <a:pPr indent="-228600" lvl="2" marL="1143000" rtl="0" algn="l">
              <a:lnSpc>
                <a:spcPct val="90000"/>
              </a:lnSpc>
              <a:spcBef>
                <a:spcPts val="0"/>
              </a:spcBef>
              <a:spcAft>
                <a:spcPts val="0"/>
              </a:spcAft>
              <a:buSzPts val="1800"/>
              <a:buFont typeface="Arial"/>
              <a:buChar char="•"/>
            </a:pPr>
            <a:r>
              <a:rPr b="0" i="0" lang="en-US" sz="2000" u="none" strike="noStrike">
                <a:solidFill>
                  <a:srgbClr val="000000"/>
                </a:solidFill>
                <a:latin typeface="Calibri"/>
                <a:ea typeface="Calibri"/>
                <a:cs typeface="Calibri"/>
                <a:sym typeface="Calibri"/>
              </a:rPr>
              <a:t>k-fold cross validation</a:t>
            </a:r>
            <a:endParaRPr b="0" i="0" sz="1800" u="none" strike="noStrike">
              <a:solidFill>
                <a:srgbClr val="000000"/>
              </a:solidFill>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b="0" i="0" lang="en-US" sz="2800" u="none" strike="noStrike">
                <a:solidFill>
                  <a:srgbClr val="000000"/>
                </a:solidFill>
                <a:latin typeface="Calibri"/>
                <a:ea typeface="Calibri"/>
                <a:cs typeface="Calibri"/>
                <a:sym typeface="Calibri"/>
              </a:rPr>
              <a:t>Testing complex models</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Some models require parameter tuning</a:t>
            </a:r>
            <a:endParaRPr b="0" i="0" sz="1800" u="none" strike="noStrike">
              <a:solidFill>
                <a:srgbClr val="000000"/>
              </a:solidFill>
              <a:latin typeface="Arial"/>
              <a:ea typeface="Arial"/>
              <a:cs typeface="Arial"/>
              <a:sym typeface="Arial"/>
            </a:endParaRPr>
          </a:p>
          <a:p>
            <a:pPr indent="-228600" lvl="2" marL="1143000" rtl="0" algn="l">
              <a:lnSpc>
                <a:spcPct val="90000"/>
              </a:lnSpc>
              <a:spcBef>
                <a:spcPts val="0"/>
              </a:spcBef>
              <a:spcAft>
                <a:spcPts val="0"/>
              </a:spcAft>
              <a:buSzPts val="1800"/>
              <a:buFont typeface="Arial"/>
              <a:buChar char="•"/>
            </a:pPr>
            <a:r>
              <a:rPr b="0" i="0" lang="en-US" sz="2000" u="none" strike="noStrike">
                <a:solidFill>
                  <a:srgbClr val="000000"/>
                </a:solidFill>
                <a:latin typeface="Calibri"/>
                <a:ea typeface="Calibri"/>
                <a:cs typeface="Calibri"/>
                <a:sym typeface="Calibri"/>
              </a:rPr>
              <a:t>Train on part of the data</a:t>
            </a:r>
            <a:endParaRPr b="0" i="0" sz="1800" u="none" strike="noStrike">
              <a:solidFill>
                <a:srgbClr val="000000"/>
              </a:solidFill>
              <a:latin typeface="Arial"/>
              <a:ea typeface="Arial"/>
              <a:cs typeface="Arial"/>
              <a:sym typeface="Arial"/>
            </a:endParaRPr>
          </a:p>
          <a:p>
            <a:pPr indent="-228600" lvl="2" marL="1143000" rtl="0" algn="l">
              <a:lnSpc>
                <a:spcPct val="90000"/>
              </a:lnSpc>
              <a:spcBef>
                <a:spcPts val="0"/>
              </a:spcBef>
              <a:spcAft>
                <a:spcPts val="0"/>
              </a:spcAft>
              <a:buSzPts val="1800"/>
              <a:buFont typeface="Arial"/>
              <a:buChar char="•"/>
            </a:pPr>
            <a:r>
              <a:rPr b="0" i="0" lang="en-US" sz="2000" u="none" strike="noStrike">
                <a:solidFill>
                  <a:srgbClr val="000000"/>
                </a:solidFill>
                <a:latin typeface="Calibri"/>
                <a:ea typeface="Calibri"/>
                <a:cs typeface="Calibri"/>
                <a:sym typeface="Calibri"/>
              </a:rPr>
              <a:t>Tune on separate data</a:t>
            </a:r>
            <a:endParaRPr b="0" i="0" sz="1800" u="none" strike="noStrike">
              <a:solidFill>
                <a:srgbClr val="000000"/>
              </a:solidFill>
              <a:latin typeface="Arial"/>
              <a:ea typeface="Arial"/>
              <a:cs typeface="Arial"/>
              <a:sym typeface="Arial"/>
            </a:endParaRPr>
          </a:p>
          <a:p>
            <a:pPr indent="-228600" lvl="2" marL="1143000" rtl="0" algn="l">
              <a:lnSpc>
                <a:spcPct val="90000"/>
              </a:lnSpc>
              <a:spcBef>
                <a:spcPts val="0"/>
              </a:spcBef>
              <a:spcAft>
                <a:spcPts val="0"/>
              </a:spcAft>
              <a:buSzPts val="1800"/>
              <a:buFont typeface="Arial"/>
              <a:buChar char="•"/>
            </a:pPr>
            <a:r>
              <a:rPr b="0" i="0" lang="en-US" sz="2000" u="none" strike="noStrike">
                <a:solidFill>
                  <a:srgbClr val="000000"/>
                </a:solidFill>
                <a:latin typeface="Calibri"/>
                <a:ea typeface="Calibri"/>
                <a:cs typeface="Calibri"/>
                <a:sym typeface="Calibri"/>
              </a:rPr>
              <a:t>test on held-out data</a:t>
            </a:r>
            <a:endParaRPr b="0" i="0" sz="1800" u="none" strike="noStrike">
              <a:solidFill>
                <a:srgbClr val="000000"/>
              </a:solidFill>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b="0" i="0" lang="en-US" sz="2800" u="none" strike="noStrike">
                <a:solidFill>
                  <a:srgbClr val="000000"/>
                </a:solidFill>
                <a:latin typeface="Calibri"/>
                <a:ea typeface="Calibri"/>
                <a:cs typeface="Calibri"/>
                <a:sym typeface="Calibri"/>
              </a:rPr>
              <a:t>Measure performance on test data</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Accuracy, precision/recall, F1, ROC, AUC</a:t>
            </a:r>
            <a:endParaRPr b="0" i="0" sz="1800" u="none" strike="noStrike">
              <a:solidFill>
                <a:srgbClr val="000000"/>
              </a:solidFill>
              <a:latin typeface="Arial"/>
              <a:ea typeface="Arial"/>
              <a:cs typeface="Arial"/>
              <a:sym typeface="Arial"/>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Sources of bias in data</a:t>
            </a:r>
            <a:endParaRPr/>
          </a:p>
        </p:txBody>
      </p:sp>
      <p:pic>
        <p:nvPicPr>
          <p:cNvPr id="439" name="Google Shape;439;p29"/>
          <p:cNvPicPr preferRelativeResize="0"/>
          <p:nvPr/>
        </p:nvPicPr>
        <p:blipFill rotWithShape="1">
          <a:blip r:embed="rId3">
            <a:alphaModFix/>
          </a:blip>
          <a:srcRect b="0" l="0" r="0" t="0"/>
          <a:stretch/>
        </p:blipFill>
        <p:spPr>
          <a:xfrm>
            <a:off x="152400" y="1554300"/>
            <a:ext cx="10858500" cy="476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AI is Everywhere</a:t>
            </a:r>
            <a:endParaRPr/>
          </a:p>
        </p:txBody>
      </p:sp>
      <p:pic>
        <p:nvPicPr>
          <p:cNvPr id="190" name="Google Shape;190;p3"/>
          <p:cNvPicPr preferRelativeResize="0"/>
          <p:nvPr/>
        </p:nvPicPr>
        <p:blipFill rotWithShape="1">
          <a:blip r:embed="rId3">
            <a:alphaModFix/>
          </a:blip>
          <a:srcRect b="0" l="0" r="0" t="0"/>
          <a:stretch/>
        </p:blipFill>
        <p:spPr>
          <a:xfrm>
            <a:off x="6291806" y="1173549"/>
            <a:ext cx="5390934" cy="4983480"/>
          </a:xfrm>
          <a:prstGeom prst="rect">
            <a:avLst/>
          </a:prstGeom>
          <a:noFill/>
          <a:ln>
            <a:noFill/>
          </a:ln>
        </p:spPr>
      </p:pic>
      <p:pic>
        <p:nvPicPr>
          <p:cNvPr id="191" name="Google Shape;191;p3"/>
          <p:cNvPicPr preferRelativeResize="0"/>
          <p:nvPr/>
        </p:nvPicPr>
        <p:blipFill rotWithShape="1">
          <a:blip r:embed="rId4">
            <a:alphaModFix/>
          </a:blip>
          <a:srcRect b="0" l="0" r="0" t="0"/>
          <a:stretch/>
        </p:blipFill>
        <p:spPr>
          <a:xfrm>
            <a:off x="522575" y="1179250"/>
            <a:ext cx="5381625" cy="4972050"/>
          </a:xfrm>
          <a:prstGeom prst="rect">
            <a:avLst/>
          </a:prstGeom>
          <a:noFill/>
          <a:ln>
            <a:noFill/>
          </a:ln>
        </p:spPr>
      </p:pic>
      <p:sp>
        <p:nvSpPr>
          <p:cNvPr id="192" name="Google Shape;192;p3"/>
          <p:cNvSpPr txBox="1"/>
          <p:nvPr/>
        </p:nvSpPr>
        <p:spPr>
          <a:xfrm>
            <a:off x="838200" y="6325299"/>
            <a:ext cx="16578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Source: I. Rahwad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0"/>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Sources of bias in social data</a:t>
            </a:r>
            <a:endParaRPr/>
          </a:p>
        </p:txBody>
      </p:sp>
      <p:pic>
        <p:nvPicPr>
          <p:cNvPr id="446" name="Google Shape;446;p30"/>
          <p:cNvPicPr preferRelativeResize="0"/>
          <p:nvPr/>
        </p:nvPicPr>
        <p:blipFill rotWithShape="1">
          <a:blip r:embed="rId3">
            <a:alphaModFix/>
          </a:blip>
          <a:srcRect b="0" l="0" r="0" t="0"/>
          <a:stretch/>
        </p:blipFill>
        <p:spPr>
          <a:xfrm>
            <a:off x="2859500" y="1401888"/>
            <a:ext cx="6724650" cy="488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Sampling and Representativity</a:t>
            </a:r>
            <a:endParaRPr/>
          </a:p>
        </p:txBody>
      </p:sp>
      <p:sp>
        <p:nvSpPr>
          <p:cNvPr id="453" name="Google Shape;453;p31"/>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pic>
        <p:nvPicPr>
          <p:cNvPr id="454" name="Google Shape;454;p31"/>
          <p:cNvPicPr preferRelativeResize="0"/>
          <p:nvPr/>
        </p:nvPicPr>
        <p:blipFill rotWithShape="1">
          <a:blip r:embed="rId3">
            <a:alphaModFix/>
          </a:blip>
          <a:srcRect b="0" l="0" r="0" t="0"/>
          <a:stretch/>
        </p:blipFill>
        <p:spPr>
          <a:xfrm>
            <a:off x="7079575" y="2380975"/>
            <a:ext cx="4914100" cy="3953875"/>
          </a:xfrm>
          <a:prstGeom prst="rect">
            <a:avLst/>
          </a:prstGeom>
          <a:noFill/>
          <a:ln>
            <a:noFill/>
          </a:ln>
        </p:spPr>
      </p:pic>
      <p:pic>
        <p:nvPicPr>
          <p:cNvPr id="455" name="Google Shape;455;p31"/>
          <p:cNvPicPr preferRelativeResize="0"/>
          <p:nvPr/>
        </p:nvPicPr>
        <p:blipFill rotWithShape="1">
          <a:blip r:embed="rId4">
            <a:alphaModFix/>
          </a:blip>
          <a:srcRect b="0" l="0" r="0" t="0"/>
          <a:stretch/>
        </p:blipFill>
        <p:spPr>
          <a:xfrm>
            <a:off x="0" y="1316250"/>
            <a:ext cx="6559974" cy="344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Networks: Representation and Metrics</a:t>
            </a:r>
            <a:endParaRPr/>
          </a:p>
        </p:txBody>
      </p:sp>
      <p:sp>
        <p:nvSpPr>
          <p:cNvPr id="462" name="Google Shape;462;p32"/>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pic>
        <p:nvPicPr>
          <p:cNvPr id="463" name="Google Shape;463;p32"/>
          <p:cNvPicPr preferRelativeResize="0"/>
          <p:nvPr/>
        </p:nvPicPr>
        <p:blipFill rotWithShape="1">
          <a:blip r:embed="rId3">
            <a:alphaModFix/>
          </a:blip>
          <a:srcRect b="0" l="0" r="0" t="0"/>
          <a:stretch/>
        </p:blipFill>
        <p:spPr>
          <a:xfrm>
            <a:off x="683700" y="1163663"/>
            <a:ext cx="3810000" cy="3152775"/>
          </a:xfrm>
          <a:prstGeom prst="rect">
            <a:avLst/>
          </a:prstGeom>
          <a:noFill/>
          <a:ln>
            <a:noFill/>
          </a:ln>
        </p:spPr>
      </p:pic>
      <p:pic>
        <p:nvPicPr>
          <p:cNvPr id="464" name="Google Shape;464;p32"/>
          <p:cNvPicPr preferRelativeResize="0"/>
          <p:nvPr/>
        </p:nvPicPr>
        <p:blipFill rotWithShape="1">
          <a:blip r:embed="rId4">
            <a:alphaModFix/>
          </a:blip>
          <a:srcRect b="0" l="0" r="0" t="0"/>
          <a:stretch/>
        </p:blipFill>
        <p:spPr>
          <a:xfrm>
            <a:off x="5214450" y="1086000"/>
            <a:ext cx="2819400" cy="2381250"/>
          </a:xfrm>
          <a:prstGeom prst="rect">
            <a:avLst/>
          </a:prstGeom>
          <a:noFill/>
          <a:ln>
            <a:noFill/>
          </a:ln>
        </p:spPr>
      </p:pic>
      <p:pic>
        <p:nvPicPr>
          <p:cNvPr id="465" name="Google Shape;465;p32"/>
          <p:cNvPicPr preferRelativeResize="0"/>
          <p:nvPr/>
        </p:nvPicPr>
        <p:blipFill rotWithShape="1">
          <a:blip r:embed="rId5">
            <a:alphaModFix/>
          </a:blip>
          <a:srcRect b="0" l="0" r="0" t="0"/>
          <a:stretch/>
        </p:blipFill>
        <p:spPr>
          <a:xfrm>
            <a:off x="5093925" y="3341371"/>
            <a:ext cx="6674276" cy="3317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Fairness in Community Detection</a:t>
            </a:r>
            <a:endParaRPr/>
          </a:p>
        </p:txBody>
      </p:sp>
      <p:sp>
        <p:nvSpPr>
          <p:cNvPr id="472" name="Google Shape;472;p33"/>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pic>
        <p:nvPicPr>
          <p:cNvPr id="473" name="Google Shape;473;p33"/>
          <p:cNvPicPr preferRelativeResize="0"/>
          <p:nvPr/>
        </p:nvPicPr>
        <p:blipFill rotWithShape="1">
          <a:blip r:embed="rId3">
            <a:alphaModFix/>
          </a:blip>
          <a:srcRect b="0" l="0" r="0" t="0"/>
          <a:stretch/>
        </p:blipFill>
        <p:spPr>
          <a:xfrm>
            <a:off x="3173248" y="1316250"/>
            <a:ext cx="5982974" cy="5323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4"/>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Ranking bias in networks</a:t>
            </a:r>
            <a:endParaRPr/>
          </a:p>
        </p:txBody>
      </p:sp>
      <p:pic>
        <p:nvPicPr>
          <p:cNvPr id="480" name="Google Shape;480;p34"/>
          <p:cNvPicPr preferRelativeResize="0"/>
          <p:nvPr/>
        </p:nvPicPr>
        <p:blipFill rotWithShape="1">
          <a:blip r:embed="rId3">
            <a:alphaModFix/>
          </a:blip>
          <a:srcRect b="0" l="0" r="0" t="0"/>
          <a:stretch/>
        </p:blipFill>
        <p:spPr>
          <a:xfrm>
            <a:off x="1111900" y="1239700"/>
            <a:ext cx="7877175" cy="2857500"/>
          </a:xfrm>
          <a:prstGeom prst="rect">
            <a:avLst/>
          </a:prstGeom>
          <a:noFill/>
          <a:ln>
            <a:noFill/>
          </a:ln>
        </p:spPr>
      </p:pic>
      <p:pic>
        <p:nvPicPr>
          <p:cNvPr id="481" name="Google Shape;481;p34"/>
          <p:cNvPicPr preferRelativeResize="0"/>
          <p:nvPr/>
        </p:nvPicPr>
        <p:blipFill rotWithShape="1">
          <a:blip r:embed="rId4">
            <a:alphaModFix/>
          </a:blip>
          <a:srcRect b="0" l="0" r="0" t="0"/>
          <a:stretch/>
        </p:blipFill>
        <p:spPr>
          <a:xfrm>
            <a:off x="1551900" y="4402000"/>
            <a:ext cx="7437183" cy="245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Fairness in language</a:t>
            </a:r>
            <a:endParaRPr/>
          </a:p>
        </p:txBody>
      </p:sp>
      <p:sp>
        <p:nvSpPr>
          <p:cNvPr id="488" name="Google Shape;488;p35"/>
          <p:cNvSpPr txBox="1"/>
          <p:nvPr>
            <p:ph idx="1" type="body"/>
          </p:nvPr>
        </p:nvSpPr>
        <p:spPr>
          <a:xfrm>
            <a:off x="838200" y="10970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Word Embeddings</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pic>
        <p:nvPicPr>
          <p:cNvPr id="489" name="Google Shape;489;p35"/>
          <p:cNvPicPr preferRelativeResize="0"/>
          <p:nvPr/>
        </p:nvPicPr>
        <p:blipFill rotWithShape="1">
          <a:blip r:embed="rId3">
            <a:alphaModFix/>
          </a:blip>
          <a:srcRect b="0" l="0" r="0" t="0"/>
          <a:stretch/>
        </p:blipFill>
        <p:spPr>
          <a:xfrm>
            <a:off x="4425850" y="2005200"/>
            <a:ext cx="7766150" cy="2719450"/>
          </a:xfrm>
          <a:prstGeom prst="rect">
            <a:avLst/>
          </a:prstGeom>
          <a:noFill/>
          <a:ln>
            <a:noFill/>
          </a:ln>
        </p:spPr>
      </p:pic>
      <p:pic>
        <p:nvPicPr>
          <p:cNvPr id="490" name="Google Shape;490;p35"/>
          <p:cNvPicPr preferRelativeResize="0"/>
          <p:nvPr/>
        </p:nvPicPr>
        <p:blipFill rotWithShape="1">
          <a:blip r:embed="rId4">
            <a:alphaModFix/>
          </a:blip>
          <a:srcRect b="0" l="0" r="0" t="0"/>
          <a:stretch/>
        </p:blipFill>
        <p:spPr>
          <a:xfrm>
            <a:off x="82125" y="1699375"/>
            <a:ext cx="4085775" cy="3425325"/>
          </a:xfrm>
          <a:prstGeom prst="rect">
            <a:avLst/>
          </a:prstGeom>
          <a:noFill/>
          <a:ln>
            <a:noFill/>
          </a:ln>
        </p:spPr>
      </p:pic>
      <p:pic>
        <p:nvPicPr>
          <p:cNvPr id="491" name="Google Shape;491;p35"/>
          <p:cNvPicPr preferRelativeResize="0"/>
          <p:nvPr/>
        </p:nvPicPr>
        <p:blipFill rotWithShape="1">
          <a:blip r:embed="rId5">
            <a:alphaModFix/>
          </a:blip>
          <a:srcRect b="0" l="0" r="0" t="0"/>
          <a:stretch/>
        </p:blipFill>
        <p:spPr>
          <a:xfrm>
            <a:off x="2408525" y="4005025"/>
            <a:ext cx="7674925" cy="2852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Manipulation and Deception</a:t>
            </a:r>
            <a:endParaRPr/>
          </a:p>
        </p:txBody>
      </p:sp>
      <p:sp>
        <p:nvSpPr>
          <p:cNvPr id="498" name="Google Shape;498;p3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pic>
        <p:nvPicPr>
          <p:cNvPr id="499" name="Google Shape;499;p36"/>
          <p:cNvPicPr preferRelativeResize="0"/>
          <p:nvPr/>
        </p:nvPicPr>
        <p:blipFill rotWithShape="1">
          <a:blip r:embed="rId3">
            <a:alphaModFix/>
          </a:blip>
          <a:srcRect b="0" l="0" r="0" t="0"/>
          <a:stretch/>
        </p:blipFill>
        <p:spPr>
          <a:xfrm>
            <a:off x="5230072" y="1627375"/>
            <a:ext cx="6863002" cy="4549475"/>
          </a:xfrm>
          <a:prstGeom prst="rect">
            <a:avLst/>
          </a:prstGeom>
          <a:noFill/>
          <a:ln>
            <a:noFill/>
          </a:ln>
        </p:spPr>
      </p:pic>
      <p:pic>
        <p:nvPicPr>
          <p:cNvPr id="500" name="Google Shape;500;p36"/>
          <p:cNvPicPr preferRelativeResize="0"/>
          <p:nvPr/>
        </p:nvPicPr>
        <p:blipFill rotWithShape="1">
          <a:blip r:embed="rId4">
            <a:alphaModFix/>
          </a:blip>
          <a:srcRect b="0" l="0" r="0" t="0"/>
          <a:stretch/>
        </p:blipFill>
        <p:spPr>
          <a:xfrm>
            <a:off x="47050" y="1136150"/>
            <a:ext cx="6175950" cy="3661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7"/>
          <p:cNvSpPr/>
          <p:nvPr/>
        </p:nvSpPr>
        <p:spPr>
          <a:xfrm>
            <a:off x="4708357" y="3509963"/>
            <a:ext cx="7092215" cy="2967839"/>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 name="Google Shape;506;p37"/>
          <p:cNvSpPr txBox="1"/>
          <p:nvPr>
            <p:ph type="title"/>
          </p:nvPr>
        </p:nvSpPr>
        <p:spPr>
          <a:xfrm>
            <a:off x="5049325" y="3812950"/>
            <a:ext cx="6606300" cy="1515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4800"/>
              <a:buFont typeface="Calibri"/>
              <a:buNone/>
            </a:pPr>
            <a:r>
              <a:rPr lang="en-US" sz="4000">
                <a:solidFill>
                  <a:srgbClr val="FFFFFF"/>
                </a:solidFill>
              </a:rPr>
              <a:t>Fairness in image analysis: G</a:t>
            </a:r>
            <a:r>
              <a:rPr lang="en-US" sz="4000">
                <a:solidFill>
                  <a:srgbClr val="FFFFFF"/>
                </a:solidFill>
                <a:latin typeface="Calibri"/>
                <a:ea typeface="Calibri"/>
                <a:cs typeface="Calibri"/>
                <a:sym typeface="Calibri"/>
              </a:rPr>
              <a:t>ender classification error rate</a:t>
            </a:r>
            <a:endParaRPr sz="3600"/>
          </a:p>
        </p:txBody>
      </p:sp>
      <p:pic>
        <p:nvPicPr>
          <p:cNvPr id="507" name="Google Shape;507;p37"/>
          <p:cNvPicPr preferRelativeResize="0"/>
          <p:nvPr/>
        </p:nvPicPr>
        <p:blipFill rotWithShape="1">
          <a:blip r:embed="rId3">
            <a:alphaModFix/>
          </a:blip>
          <a:srcRect b="3" l="6318" r="16870" t="0"/>
          <a:stretch/>
        </p:blipFill>
        <p:spPr>
          <a:xfrm>
            <a:off x="317635" y="321733"/>
            <a:ext cx="4151681" cy="3026834"/>
          </a:xfrm>
          <a:prstGeom prst="rect">
            <a:avLst/>
          </a:prstGeom>
          <a:noFill/>
          <a:ln>
            <a:noFill/>
          </a:ln>
        </p:spPr>
      </p:pic>
      <p:pic>
        <p:nvPicPr>
          <p:cNvPr id="508" name="Google Shape;508;p37"/>
          <p:cNvPicPr preferRelativeResize="0"/>
          <p:nvPr/>
        </p:nvPicPr>
        <p:blipFill rotWithShape="1">
          <a:blip r:embed="rId4">
            <a:alphaModFix/>
          </a:blip>
          <a:srcRect b="-2" l="19081" r="14821" t="0"/>
          <a:stretch/>
        </p:blipFill>
        <p:spPr>
          <a:xfrm>
            <a:off x="4638955" y="321733"/>
            <a:ext cx="3539976" cy="2985818"/>
          </a:xfrm>
          <a:prstGeom prst="rect">
            <a:avLst/>
          </a:prstGeom>
          <a:noFill/>
          <a:ln>
            <a:noFill/>
          </a:ln>
        </p:spPr>
      </p:pic>
      <p:pic>
        <p:nvPicPr>
          <p:cNvPr id="509" name="Google Shape;509;p37"/>
          <p:cNvPicPr preferRelativeResize="0"/>
          <p:nvPr/>
        </p:nvPicPr>
        <p:blipFill rotWithShape="1">
          <a:blip r:embed="rId5">
            <a:alphaModFix/>
          </a:blip>
          <a:srcRect b="-2" l="15381" r="18006" t="0"/>
          <a:stretch/>
        </p:blipFill>
        <p:spPr>
          <a:xfrm>
            <a:off x="8348570" y="321734"/>
            <a:ext cx="3535590" cy="2985818"/>
          </a:xfrm>
          <a:prstGeom prst="rect">
            <a:avLst/>
          </a:prstGeom>
          <a:noFill/>
          <a:ln>
            <a:noFill/>
          </a:ln>
        </p:spPr>
      </p:pic>
      <p:cxnSp>
        <p:nvCxnSpPr>
          <p:cNvPr id="510" name="Google Shape;510;p37"/>
          <p:cNvCxnSpPr/>
          <p:nvPr/>
        </p:nvCxnSpPr>
        <p:spPr>
          <a:xfrm>
            <a:off x="5138287" y="5443086"/>
            <a:ext cx="6400800" cy="0"/>
          </a:xfrm>
          <a:prstGeom prst="straightConnector1">
            <a:avLst/>
          </a:prstGeom>
          <a:noFill/>
          <a:ln cap="flat" cmpd="sng" w="22225">
            <a:solidFill>
              <a:srgbClr val="D9D9D9"/>
            </a:solidFill>
            <a:prstDash val="solid"/>
            <a:miter lim="800000"/>
            <a:headEnd len="sm" w="sm" type="none"/>
            <a:tailEnd len="sm" w="sm" type="none"/>
          </a:ln>
        </p:spPr>
      </p:cxnSp>
      <p:pic>
        <p:nvPicPr>
          <p:cNvPr id="511" name="Google Shape;511;p37"/>
          <p:cNvPicPr preferRelativeResize="0"/>
          <p:nvPr>
            <p:ph idx="4294967295" type="body"/>
          </p:nvPr>
        </p:nvPicPr>
        <p:blipFill rotWithShape="1">
          <a:blip r:embed="rId6">
            <a:alphaModFix/>
          </a:blip>
          <a:srcRect b="3" l="7837" r="15190" t="0"/>
          <a:stretch/>
        </p:blipFill>
        <p:spPr>
          <a:xfrm>
            <a:off x="317635" y="3509433"/>
            <a:ext cx="4160452" cy="3026833"/>
          </a:xfrm>
          <a:prstGeom prst="rect">
            <a:avLst/>
          </a:prstGeom>
          <a:noFill/>
          <a:ln>
            <a:noFill/>
          </a:ln>
        </p:spPr>
      </p:pic>
      <p:sp>
        <p:nvSpPr>
          <p:cNvPr id="512" name="Google Shape;512;p37"/>
          <p:cNvSpPr/>
          <p:nvPr/>
        </p:nvSpPr>
        <p:spPr>
          <a:xfrm>
            <a:off x="267323" y="6434550"/>
            <a:ext cx="1096030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7">
                  <a:extLst>
                    <a:ext uri="{A12FA001-AC4F-418D-AE19-62706E023703}">
                      <ahyp:hlinkClr val="tx"/>
                    </a:ext>
                  </a:extLst>
                </a:hlinkClick>
              </a:rPr>
              <a:t>https://www.nytimes.com/2018/02/09/technology/facial-recognition-race-artificial-intelligence.html</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Ethics in Research</a:t>
            </a:r>
            <a:endParaRPr/>
          </a:p>
        </p:txBody>
      </p:sp>
      <p:pic>
        <p:nvPicPr>
          <p:cNvPr id="519" name="Google Shape;519;p38"/>
          <p:cNvPicPr preferRelativeResize="0"/>
          <p:nvPr/>
        </p:nvPicPr>
        <p:blipFill rotWithShape="1">
          <a:blip r:embed="rId3">
            <a:alphaModFix/>
          </a:blip>
          <a:srcRect b="0" l="0" r="0" t="0"/>
          <a:stretch/>
        </p:blipFill>
        <p:spPr>
          <a:xfrm>
            <a:off x="1219700" y="1183775"/>
            <a:ext cx="5489127" cy="3870324"/>
          </a:xfrm>
          <a:prstGeom prst="rect">
            <a:avLst/>
          </a:prstGeom>
          <a:noFill/>
          <a:ln>
            <a:noFill/>
          </a:ln>
        </p:spPr>
      </p:pic>
      <p:grpSp>
        <p:nvGrpSpPr>
          <p:cNvPr id="520" name="Google Shape;520;p38"/>
          <p:cNvGrpSpPr/>
          <p:nvPr/>
        </p:nvGrpSpPr>
        <p:grpSpPr>
          <a:xfrm>
            <a:off x="1524499" y="1706700"/>
            <a:ext cx="5074050" cy="5151300"/>
            <a:chOff x="1524499" y="1706700"/>
            <a:chExt cx="5074050" cy="5151300"/>
          </a:xfrm>
        </p:grpSpPr>
        <p:pic>
          <p:nvPicPr>
            <p:cNvPr id="521" name="Google Shape;521;p38"/>
            <p:cNvPicPr preferRelativeResize="0"/>
            <p:nvPr/>
          </p:nvPicPr>
          <p:blipFill rotWithShape="1">
            <a:blip r:embed="rId4">
              <a:alphaModFix/>
            </a:blip>
            <a:srcRect b="0" l="0" r="0" t="0"/>
            <a:stretch/>
          </p:blipFill>
          <p:spPr>
            <a:xfrm>
              <a:off x="4884049" y="5044350"/>
              <a:ext cx="1714500" cy="1714500"/>
            </a:xfrm>
            <a:prstGeom prst="rect">
              <a:avLst/>
            </a:prstGeom>
            <a:noFill/>
            <a:ln>
              <a:noFill/>
            </a:ln>
          </p:spPr>
        </p:pic>
        <p:pic>
          <p:nvPicPr>
            <p:cNvPr id="522" name="Google Shape;522;p38"/>
            <p:cNvPicPr preferRelativeResize="0"/>
            <p:nvPr/>
          </p:nvPicPr>
          <p:blipFill rotWithShape="1">
            <a:blip r:embed="rId5">
              <a:alphaModFix/>
            </a:blip>
            <a:srcRect b="0" l="0" r="0" t="0"/>
            <a:stretch/>
          </p:blipFill>
          <p:spPr>
            <a:xfrm>
              <a:off x="1524499" y="1706700"/>
              <a:ext cx="3359543" cy="5151300"/>
            </a:xfrm>
            <a:prstGeom prst="rect">
              <a:avLst/>
            </a:prstGeom>
            <a:noFill/>
            <a:ln>
              <a:noFill/>
            </a:ln>
          </p:spPr>
        </p:pic>
      </p:grpSp>
      <p:grpSp>
        <p:nvGrpSpPr>
          <p:cNvPr id="523" name="Google Shape;523;p38"/>
          <p:cNvGrpSpPr/>
          <p:nvPr/>
        </p:nvGrpSpPr>
        <p:grpSpPr>
          <a:xfrm>
            <a:off x="6446149" y="1183775"/>
            <a:ext cx="6872601" cy="3332725"/>
            <a:chOff x="6446149" y="1183775"/>
            <a:chExt cx="6872601" cy="3332725"/>
          </a:xfrm>
        </p:grpSpPr>
        <p:pic>
          <p:nvPicPr>
            <p:cNvPr id="524" name="Google Shape;524;p38"/>
            <p:cNvPicPr preferRelativeResize="0"/>
            <p:nvPr/>
          </p:nvPicPr>
          <p:blipFill rotWithShape="1">
            <a:blip r:embed="rId6">
              <a:alphaModFix/>
            </a:blip>
            <a:srcRect b="0" l="0" r="0" t="0"/>
            <a:stretch/>
          </p:blipFill>
          <p:spPr>
            <a:xfrm>
              <a:off x="6446149" y="1183775"/>
              <a:ext cx="5288651" cy="2431645"/>
            </a:xfrm>
            <a:prstGeom prst="rect">
              <a:avLst/>
            </a:prstGeom>
            <a:noFill/>
            <a:ln>
              <a:noFill/>
            </a:ln>
          </p:spPr>
        </p:pic>
        <p:sp>
          <p:nvSpPr>
            <p:cNvPr id="525" name="Google Shape;525;p38"/>
            <p:cNvSpPr txBox="1"/>
            <p:nvPr/>
          </p:nvSpPr>
          <p:spPr>
            <a:xfrm>
              <a:off x="6668650" y="3740700"/>
              <a:ext cx="6650100" cy="775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History and Ethical Principles</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Defining Research with Human Subjects</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Internet-Based Research</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What you will get out of the course</a:t>
            </a:r>
            <a:endParaRPr/>
          </a:p>
        </p:txBody>
      </p:sp>
      <p:sp>
        <p:nvSpPr>
          <p:cNvPr id="532" name="Google Shape;532;p39"/>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Learn the principles of data science, and how to use them responsibly</a:t>
            </a:r>
            <a:endParaRPr/>
          </a:p>
          <a:p>
            <a:pPr indent="-342900" lvl="1" marL="914400" rtl="0" algn="l">
              <a:lnSpc>
                <a:spcPct val="90000"/>
              </a:lnSpc>
              <a:spcBef>
                <a:spcPts val="0"/>
              </a:spcBef>
              <a:spcAft>
                <a:spcPts val="0"/>
              </a:spcAft>
              <a:buSzPts val="1800"/>
              <a:buChar char="•"/>
            </a:pPr>
            <a:r>
              <a:rPr lang="en-US"/>
              <a:t>Social data</a:t>
            </a:r>
            <a:endParaRPr/>
          </a:p>
          <a:p>
            <a:pPr indent="-342900" lvl="1" marL="914400" rtl="0" algn="l">
              <a:lnSpc>
                <a:spcPct val="90000"/>
              </a:lnSpc>
              <a:spcBef>
                <a:spcPts val="0"/>
              </a:spcBef>
              <a:spcAft>
                <a:spcPts val="0"/>
              </a:spcAft>
              <a:buSzPts val="1800"/>
              <a:buChar char="•"/>
            </a:pPr>
            <a:r>
              <a:rPr lang="en-US"/>
              <a:t>Networks</a:t>
            </a:r>
            <a:endParaRPr/>
          </a:p>
          <a:p>
            <a:pPr indent="-342900" lvl="1" marL="914400" rtl="0" algn="l">
              <a:lnSpc>
                <a:spcPct val="90000"/>
              </a:lnSpc>
              <a:spcBef>
                <a:spcPts val="0"/>
              </a:spcBef>
              <a:spcAft>
                <a:spcPts val="0"/>
              </a:spcAft>
              <a:buSzPts val="1800"/>
              <a:buChar char="•"/>
            </a:pPr>
            <a:r>
              <a:rPr lang="en-US"/>
              <a:t>Language</a:t>
            </a:r>
            <a:endParaRPr/>
          </a:p>
          <a:p>
            <a:pPr indent="-342900" lvl="0" marL="457200" rtl="0" algn="l">
              <a:lnSpc>
                <a:spcPct val="90000"/>
              </a:lnSpc>
              <a:spcBef>
                <a:spcPts val="0"/>
              </a:spcBef>
              <a:spcAft>
                <a:spcPts val="0"/>
              </a:spcAft>
              <a:buSzPts val="1800"/>
              <a:buChar char="•"/>
            </a:pPr>
            <a:r>
              <a:rPr lang="en-US"/>
              <a:t>Learn how to create explainable and transparent models</a:t>
            </a:r>
            <a:endParaRPr/>
          </a:p>
          <a:p>
            <a:pPr indent="-342900" lvl="1" marL="914400" rtl="0" algn="l">
              <a:lnSpc>
                <a:spcPct val="90000"/>
              </a:lnSpc>
              <a:spcBef>
                <a:spcPts val="0"/>
              </a:spcBef>
              <a:spcAft>
                <a:spcPts val="0"/>
              </a:spcAft>
              <a:buSzPts val="1800"/>
              <a:buChar char="•"/>
            </a:pPr>
            <a:r>
              <a:rPr lang="en-US"/>
              <a:t>not black box methods!</a:t>
            </a:r>
            <a:endParaRPr/>
          </a:p>
          <a:p>
            <a:pPr indent="-342900" lvl="1" marL="914400" rtl="0" algn="l">
              <a:lnSpc>
                <a:spcPct val="90000"/>
              </a:lnSpc>
              <a:spcBef>
                <a:spcPts val="0"/>
              </a:spcBef>
              <a:spcAft>
                <a:spcPts val="0"/>
              </a:spcAft>
              <a:buSzPts val="1800"/>
              <a:buChar char="•"/>
            </a:pPr>
            <a:r>
              <a:rPr lang="en-US"/>
              <a:t>how to avoid common pitfalls of analysis</a:t>
            </a:r>
            <a:endParaRPr/>
          </a:p>
          <a:p>
            <a:pPr indent="-342900" lvl="0" marL="457200" marR="0" rtl="0" algn="l">
              <a:lnSpc>
                <a:spcPct val="90000"/>
              </a:lnSpc>
              <a:spcBef>
                <a:spcPts val="0"/>
              </a:spcBef>
              <a:spcAft>
                <a:spcPts val="0"/>
              </a:spcAft>
              <a:buClr>
                <a:schemeClr val="dk1"/>
              </a:buClr>
              <a:buSzPts val="1800"/>
              <a:buFont typeface="Arial"/>
              <a:buChar char="•"/>
            </a:pPr>
            <a:r>
              <a:rPr lang="en-US"/>
              <a:t>Apply what you learn to an original research project</a:t>
            </a:r>
            <a:endParaRPr/>
          </a:p>
          <a:p>
            <a:pPr indent="-342900" lvl="0" marL="457200" marR="0" rtl="0" algn="l">
              <a:lnSpc>
                <a:spcPct val="90000"/>
              </a:lnSpc>
              <a:spcBef>
                <a:spcPts val="0"/>
              </a:spcBef>
              <a:spcAft>
                <a:spcPts val="0"/>
              </a:spcAft>
              <a:buSzPts val="1800"/>
              <a:buChar char="•"/>
            </a:pPr>
            <a:r>
              <a:rPr lang="en-US"/>
              <a:t>Learn to present research findings, and learn from peers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A four panel cartoon with three smaller panels at the top and one at the bottom. The black-and-white drawings show people in striped shirts with messy black hair. Their eyeballs appear to be missing and there are speech bubbles that contain no text. " id="198" name="Google Shape;198;p4"/>
          <p:cNvPicPr preferRelativeResize="0"/>
          <p:nvPr/>
        </p:nvPicPr>
        <p:blipFill rotWithShape="1">
          <a:blip r:embed="rId3">
            <a:alphaModFix/>
          </a:blip>
          <a:srcRect b="0" l="0" r="0" t="0"/>
          <a:stretch/>
        </p:blipFill>
        <p:spPr>
          <a:xfrm rot="-150">
            <a:off x="8591354" y="3126141"/>
            <a:ext cx="3087723" cy="3159770"/>
          </a:xfrm>
          <a:prstGeom prst="rect">
            <a:avLst/>
          </a:prstGeom>
          <a:noFill/>
          <a:ln>
            <a:noFill/>
          </a:ln>
        </p:spPr>
      </p:pic>
      <p:pic>
        <p:nvPicPr>
          <p:cNvPr id="199" name="Google Shape;199;p4"/>
          <p:cNvPicPr preferRelativeResize="0"/>
          <p:nvPr/>
        </p:nvPicPr>
        <p:blipFill rotWithShape="1">
          <a:blip r:embed="rId4">
            <a:alphaModFix/>
          </a:blip>
          <a:srcRect b="0" l="0" r="0" t="0"/>
          <a:stretch/>
        </p:blipFill>
        <p:spPr>
          <a:xfrm>
            <a:off x="838200" y="3304203"/>
            <a:ext cx="5251845" cy="2872863"/>
          </a:xfrm>
          <a:prstGeom prst="rect">
            <a:avLst/>
          </a:prstGeom>
          <a:noFill/>
          <a:ln>
            <a:noFill/>
          </a:ln>
        </p:spPr>
      </p:pic>
      <p:sp>
        <p:nvSpPr>
          <p:cNvPr id="200" name="Google Shape;20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AI is Everywhere: Generative AI</a:t>
            </a:r>
            <a:endParaRPr/>
          </a:p>
        </p:txBody>
      </p:sp>
      <p:sp>
        <p:nvSpPr>
          <p:cNvPr id="201" name="Google Shape;201;p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US" sz="2400"/>
              <a:t>Text generation: GPT3, ChatGPT can generate essays and responses in any style</a:t>
            </a:r>
            <a:endParaRPr/>
          </a:p>
        </p:txBody>
      </p:sp>
      <p:sp>
        <p:nvSpPr>
          <p:cNvPr id="202" name="Google Shape;202;p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US" sz="2400"/>
              <a:t>Image generation: DALL-E, Stable diffusion can generate art in any style </a:t>
            </a:r>
            <a:endParaRPr/>
          </a:p>
        </p:txBody>
      </p:sp>
      <p:pic>
        <p:nvPicPr>
          <p:cNvPr descr="A four panel cartoon. The first shows a woman sitting in a chair, reading a book with a cat sitting near by, with text over a line that says “sitting separately.” The second shows the woman walking out of the room holding a book with the cat sitting nearby and text that says “leaves room.” The third shows the cat walking, behind a leg that is coming from out of frame with the text “Follows.” The final panel shows the woman in bed, reading with the cat sitting nearby on a cushion and text that says “Continues sitting separately.”" id="203" name="Google Shape;203;p4"/>
          <p:cNvPicPr preferRelativeResize="0"/>
          <p:nvPr/>
        </p:nvPicPr>
        <p:blipFill rotWithShape="1">
          <a:blip r:embed="rId5">
            <a:alphaModFix/>
          </a:blip>
          <a:srcRect b="0" l="0" r="0" t="0"/>
          <a:stretch/>
        </p:blipFill>
        <p:spPr>
          <a:xfrm rot="-1017252">
            <a:off x="5952992" y="2930869"/>
            <a:ext cx="2857500" cy="2890838"/>
          </a:xfrm>
          <a:prstGeom prst="rect">
            <a:avLst/>
          </a:prstGeom>
          <a:noFill/>
          <a:ln>
            <a:noFill/>
          </a:ln>
        </p:spPr>
      </p:pic>
      <p:sp>
        <p:nvSpPr>
          <p:cNvPr id="204" name="Google Shape;204;p4"/>
          <p:cNvSpPr txBox="1"/>
          <p:nvPr/>
        </p:nvSpPr>
        <p:spPr>
          <a:xfrm>
            <a:off x="5715811" y="6258274"/>
            <a:ext cx="609437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https://www.nytimes.com/2022/12/31/opinion/sarah-andersen-how-algorithim-took-my-work.html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6000"/>
              <a:buNone/>
            </a:pPr>
            <a:r>
              <a:rPr lang="en-US"/>
              <a:t>Course details</a:t>
            </a:r>
            <a:endParaRPr/>
          </a:p>
        </p:txBody>
      </p:sp>
      <p:sp>
        <p:nvSpPr>
          <p:cNvPr id="539" name="Google Shape;539;p4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24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Where to find me (Keith Burghardt)</a:t>
            </a:r>
            <a:endParaRPr/>
          </a:p>
        </p:txBody>
      </p:sp>
      <p:sp>
        <p:nvSpPr>
          <p:cNvPr id="546" name="Google Shape;546;p42"/>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600"/>
              </a:spcBef>
              <a:spcAft>
                <a:spcPts val="0"/>
              </a:spcAft>
              <a:buSzPts val="2400"/>
              <a:buChar char="•"/>
            </a:pPr>
            <a:r>
              <a:rPr lang="en-US" sz="2400"/>
              <a:t>At USC</a:t>
            </a:r>
            <a:endParaRPr sz="2400"/>
          </a:p>
          <a:p>
            <a:pPr indent="457200" lvl="0" marL="0" rtl="0" algn="l">
              <a:lnSpc>
                <a:spcPct val="90000"/>
              </a:lnSpc>
              <a:spcBef>
                <a:spcPts val="0"/>
              </a:spcBef>
              <a:spcAft>
                <a:spcPts val="0"/>
              </a:spcAft>
              <a:buClr>
                <a:schemeClr val="dk1"/>
              </a:buClr>
              <a:buSzPts val="1100"/>
              <a:buFont typeface="Arial"/>
              <a:buNone/>
            </a:pPr>
            <a:r>
              <a:rPr lang="en-US" sz="2400"/>
              <a:t>Immediately before or after class</a:t>
            </a:r>
            <a:endParaRPr sz="2400"/>
          </a:p>
          <a:p>
            <a:pPr indent="-381000" lvl="0" marL="457200" rtl="0" algn="l">
              <a:lnSpc>
                <a:spcPct val="90000"/>
              </a:lnSpc>
              <a:spcBef>
                <a:spcPts val="600"/>
              </a:spcBef>
              <a:spcAft>
                <a:spcPts val="0"/>
              </a:spcAft>
              <a:buSzPts val="2400"/>
              <a:buChar char="•"/>
            </a:pPr>
            <a:r>
              <a:rPr lang="en-US" sz="2400"/>
              <a:t>At ISI</a:t>
            </a:r>
            <a:endParaRPr sz="2400"/>
          </a:p>
          <a:p>
            <a:pPr indent="457200" lvl="0" marL="0" rtl="0" algn="l">
              <a:lnSpc>
                <a:spcPct val="90000"/>
              </a:lnSpc>
              <a:spcBef>
                <a:spcPts val="600"/>
              </a:spcBef>
              <a:spcAft>
                <a:spcPts val="0"/>
              </a:spcAft>
              <a:buClr>
                <a:schemeClr val="dk1"/>
              </a:buClr>
              <a:buSzPts val="1100"/>
              <a:buFont typeface="Arial"/>
              <a:buNone/>
            </a:pPr>
            <a:r>
              <a:rPr lang="en-US" sz="2400"/>
              <a:t>ISI Rm. 940 (</a:t>
            </a:r>
            <a:r>
              <a:rPr lang="en-US" sz="2400" u="sng"/>
              <a:t>by appointment</a:t>
            </a:r>
            <a:r>
              <a:rPr lang="en-US" sz="2400"/>
              <a:t>)</a:t>
            </a:r>
            <a:endParaRPr sz="2400"/>
          </a:p>
          <a:p>
            <a:pPr indent="-381000" lvl="0" marL="457200" rtl="0" algn="l">
              <a:lnSpc>
                <a:spcPct val="90000"/>
              </a:lnSpc>
              <a:spcBef>
                <a:spcPts val="600"/>
              </a:spcBef>
              <a:spcAft>
                <a:spcPts val="0"/>
              </a:spcAft>
              <a:buSzPts val="2400"/>
              <a:buChar char="•"/>
            </a:pPr>
            <a:r>
              <a:rPr lang="en-US" sz="2400"/>
              <a:t>Zoom </a:t>
            </a:r>
            <a:r>
              <a:rPr lang="en-US" sz="2400"/>
              <a:t>(</a:t>
            </a:r>
            <a:r>
              <a:rPr lang="en-US" sz="2400" u="sng"/>
              <a:t>by appointment</a:t>
            </a:r>
            <a:r>
              <a:rPr lang="en-US" sz="2400"/>
              <a:t>)</a:t>
            </a:r>
            <a:endParaRPr sz="2400"/>
          </a:p>
          <a:p>
            <a:pPr indent="-381000" lvl="0" marL="457200" rtl="0" algn="l">
              <a:lnSpc>
                <a:spcPct val="90000"/>
              </a:lnSpc>
              <a:spcBef>
                <a:spcPts val="600"/>
              </a:spcBef>
              <a:spcAft>
                <a:spcPts val="0"/>
              </a:spcAft>
              <a:buSzPts val="2400"/>
              <a:buChar char="•"/>
            </a:pPr>
            <a:r>
              <a:rPr lang="en-US" sz="2400"/>
              <a:t>Email: </a:t>
            </a:r>
            <a:r>
              <a:rPr lang="en-US" sz="2400" u="sng">
                <a:solidFill>
                  <a:schemeClr val="hlink"/>
                </a:solidFill>
                <a:hlinkClick r:id="rId3"/>
              </a:rPr>
              <a:t>keithab@isi.edu</a:t>
            </a:r>
            <a:endParaRPr sz="2400"/>
          </a:p>
          <a:p>
            <a:pPr indent="0" lvl="0" marL="0" rtl="0" algn="l">
              <a:lnSpc>
                <a:spcPct val="90000"/>
              </a:lnSpc>
              <a:spcBef>
                <a:spcPts val="600"/>
              </a:spcBef>
              <a:spcAft>
                <a:spcPts val="0"/>
              </a:spcAft>
              <a:buSzPts val="1800"/>
              <a:buNone/>
            </a:pPr>
            <a:r>
              <a:t/>
            </a:r>
            <a:endParaRPr sz="2400"/>
          </a:p>
          <a:p>
            <a:pPr indent="0" lvl="0" marL="457200" rtl="0" algn="l">
              <a:lnSpc>
                <a:spcPct val="90000"/>
              </a:lnSpc>
              <a:spcBef>
                <a:spcPts val="600"/>
              </a:spcBef>
              <a:spcAft>
                <a:spcPts val="0"/>
              </a:spcAft>
              <a:buSzPts val="1800"/>
              <a:buNone/>
            </a:pPr>
            <a:r>
              <a:t/>
            </a:r>
            <a:endParaRPr sz="2400"/>
          </a:p>
        </p:txBody>
      </p:sp>
      <p:pic>
        <p:nvPicPr>
          <p:cNvPr id="547" name="Google Shape;547;p42"/>
          <p:cNvPicPr preferRelativeResize="0"/>
          <p:nvPr/>
        </p:nvPicPr>
        <p:blipFill rotWithShape="1">
          <a:blip r:embed="rId4">
            <a:alphaModFix/>
          </a:blip>
          <a:srcRect b="0" l="0" r="0" t="0"/>
          <a:stretch/>
        </p:blipFill>
        <p:spPr>
          <a:xfrm>
            <a:off x="7846175" y="1668038"/>
            <a:ext cx="3107575" cy="3521925"/>
          </a:xfrm>
          <a:prstGeom prst="rect">
            <a:avLst/>
          </a:prstGeom>
          <a:noFill/>
          <a:ln>
            <a:noFill/>
          </a:ln>
        </p:spPr>
      </p:pic>
      <p:sp>
        <p:nvSpPr>
          <p:cNvPr id="548" name="Google Shape;548;p42"/>
          <p:cNvSpPr txBox="1"/>
          <p:nvPr/>
        </p:nvSpPr>
        <p:spPr>
          <a:xfrm>
            <a:off x="6792963" y="5456100"/>
            <a:ext cx="5214000" cy="5172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9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About me: https://www.kburg.co/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TA</a:t>
            </a:r>
            <a:endParaRPr/>
          </a:p>
        </p:txBody>
      </p:sp>
      <p:sp>
        <p:nvSpPr>
          <p:cNvPr id="555" name="Google Shape;555;p43"/>
          <p:cNvSpPr txBox="1"/>
          <p:nvPr>
            <p:ph idx="1" type="body"/>
          </p:nvPr>
        </p:nvSpPr>
        <p:spPr>
          <a:xfrm>
            <a:off x="838200" y="1316250"/>
            <a:ext cx="5430000" cy="486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Fiona Guo</a:t>
            </a:r>
            <a:endParaRPr/>
          </a:p>
          <a:p>
            <a:pPr indent="-412750" lvl="0" marL="457200" rtl="0" algn="l">
              <a:lnSpc>
                <a:spcPct val="100000"/>
              </a:lnSpc>
              <a:spcBef>
                <a:spcPts val="0"/>
              </a:spcBef>
              <a:spcAft>
                <a:spcPts val="0"/>
              </a:spcAft>
              <a:buSzPts val="2900"/>
              <a:buChar char="•"/>
            </a:pPr>
            <a:r>
              <a:rPr b="1" lang="en-US" sz="2100"/>
              <a:t>Office: </a:t>
            </a:r>
            <a:r>
              <a:rPr lang="en-US" sz="2100"/>
              <a:t>ISI 921 </a:t>
            </a:r>
            <a:r>
              <a:rPr b="1" lang="en-US" sz="2100"/>
              <a:t>OR</a:t>
            </a:r>
            <a:r>
              <a:rPr lang="en-US" sz="2100"/>
              <a:t> https://usc.zoom.us/my/siyiguo</a:t>
            </a:r>
            <a:endParaRPr sz="2100"/>
          </a:p>
          <a:p>
            <a:pPr indent="0" lvl="0" marL="0" rtl="0" algn="just">
              <a:lnSpc>
                <a:spcPct val="100000"/>
              </a:lnSpc>
              <a:spcBef>
                <a:spcPts val="0"/>
              </a:spcBef>
              <a:spcAft>
                <a:spcPts val="0"/>
              </a:spcAft>
              <a:buNone/>
            </a:pPr>
            <a:r>
              <a:t/>
            </a:r>
            <a:endParaRPr b="1" sz="2100"/>
          </a:p>
          <a:p>
            <a:pPr indent="-412750" lvl="0" marL="457200" rtl="0" algn="just">
              <a:lnSpc>
                <a:spcPct val="100000"/>
              </a:lnSpc>
              <a:spcBef>
                <a:spcPts val="0"/>
              </a:spcBef>
              <a:spcAft>
                <a:spcPts val="0"/>
              </a:spcAft>
              <a:buSzPts val="2900"/>
              <a:buChar char="•"/>
            </a:pPr>
            <a:r>
              <a:rPr b="1" lang="en-US" sz="2100"/>
              <a:t>Office Hours:  </a:t>
            </a:r>
            <a:r>
              <a:rPr lang="en-US" sz="2100"/>
              <a:t>10-11 Wednesday on Zoom or by appointment</a:t>
            </a:r>
            <a:endParaRPr sz="2100">
              <a:highlight>
                <a:srgbClr val="FFFF00"/>
              </a:highlight>
            </a:endParaRPr>
          </a:p>
          <a:p>
            <a:pPr indent="0" lvl="0" marL="0" rtl="0" algn="just">
              <a:lnSpc>
                <a:spcPct val="100000"/>
              </a:lnSpc>
              <a:spcBef>
                <a:spcPts val="0"/>
              </a:spcBef>
              <a:spcAft>
                <a:spcPts val="0"/>
              </a:spcAft>
              <a:buNone/>
            </a:pPr>
            <a:r>
              <a:t/>
            </a:r>
            <a:endParaRPr b="1" sz="2100"/>
          </a:p>
          <a:p>
            <a:pPr indent="-412750" lvl="0" marL="457200" rtl="0" algn="just">
              <a:lnSpc>
                <a:spcPct val="100000"/>
              </a:lnSpc>
              <a:spcBef>
                <a:spcPts val="0"/>
              </a:spcBef>
              <a:spcAft>
                <a:spcPts val="0"/>
              </a:spcAft>
              <a:buSzPts val="2900"/>
              <a:buChar char="•"/>
            </a:pPr>
            <a:r>
              <a:rPr b="1" lang="en-US" sz="2100"/>
              <a:t>Contact Info:</a:t>
            </a:r>
            <a:r>
              <a:rPr lang="en-US" sz="2100"/>
              <a:t> siyiguo@isi.edu</a:t>
            </a:r>
            <a:endParaRPr sz="2900"/>
          </a:p>
        </p:txBody>
      </p:sp>
      <p:pic>
        <p:nvPicPr>
          <p:cNvPr id="556" name="Google Shape;556;p43"/>
          <p:cNvPicPr preferRelativeResize="0"/>
          <p:nvPr/>
        </p:nvPicPr>
        <p:blipFill>
          <a:blip r:embed="rId3">
            <a:alphaModFix/>
          </a:blip>
          <a:stretch>
            <a:fillRect/>
          </a:stretch>
        </p:blipFill>
        <p:spPr>
          <a:xfrm>
            <a:off x="6358525" y="990600"/>
            <a:ext cx="4876800" cy="4876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ac0529874b_0_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TA</a:t>
            </a:r>
            <a:endParaRPr/>
          </a:p>
        </p:txBody>
      </p:sp>
      <p:sp>
        <p:nvSpPr>
          <p:cNvPr id="563" name="Google Shape;563;g2ac0529874b_0_1"/>
          <p:cNvSpPr txBox="1"/>
          <p:nvPr>
            <p:ph idx="1" type="body"/>
          </p:nvPr>
        </p:nvSpPr>
        <p:spPr>
          <a:xfrm>
            <a:off x="838200" y="1316250"/>
            <a:ext cx="5693700" cy="486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Ashwin Rao</a:t>
            </a:r>
            <a:endParaRPr/>
          </a:p>
          <a:p>
            <a:pPr indent="-361950" lvl="0" marL="457200" rtl="0" algn="l">
              <a:lnSpc>
                <a:spcPct val="100000"/>
              </a:lnSpc>
              <a:spcBef>
                <a:spcPts val="0"/>
              </a:spcBef>
              <a:spcAft>
                <a:spcPts val="0"/>
              </a:spcAft>
              <a:buSzPts val="2100"/>
              <a:buChar char="•"/>
            </a:pPr>
            <a:r>
              <a:rPr b="1" lang="en-US" sz="2100"/>
              <a:t>Office: </a:t>
            </a:r>
            <a:r>
              <a:rPr lang="en-US" sz="2100"/>
              <a:t>ISI 911 </a:t>
            </a:r>
            <a:r>
              <a:rPr b="1" lang="en-US" sz="2100"/>
              <a:t>OR</a:t>
            </a:r>
            <a:r>
              <a:rPr lang="en-US" sz="2100"/>
              <a:t>  https://usc.zoom.us/j/9026240639</a:t>
            </a:r>
            <a:endParaRPr sz="2100"/>
          </a:p>
          <a:p>
            <a:pPr indent="0" lvl="0" marL="0" rtl="0" algn="just">
              <a:lnSpc>
                <a:spcPct val="100000"/>
              </a:lnSpc>
              <a:spcBef>
                <a:spcPts val="0"/>
              </a:spcBef>
              <a:spcAft>
                <a:spcPts val="0"/>
              </a:spcAft>
              <a:buNone/>
            </a:pPr>
            <a:r>
              <a:t/>
            </a:r>
            <a:endParaRPr b="1" sz="2100"/>
          </a:p>
          <a:p>
            <a:pPr indent="-361950" lvl="0" marL="457200" rtl="0" algn="just">
              <a:lnSpc>
                <a:spcPct val="100000"/>
              </a:lnSpc>
              <a:spcBef>
                <a:spcPts val="0"/>
              </a:spcBef>
              <a:spcAft>
                <a:spcPts val="0"/>
              </a:spcAft>
              <a:buSzPts val="2100"/>
              <a:buChar char="•"/>
            </a:pPr>
            <a:r>
              <a:rPr b="1" lang="en-US" sz="2100"/>
              <a:t>Office Hours:  </a:t>
            </a:r>
            <a:r>
              <a:rPr lang="en-US" sz="2100"/>
              <a:t>10AM - 11AM PT Monday on Zoom or by appointment</a:t>
            </a:r>
            <a:endParaRPr sz="2100"/>
          </a:p>
          <a:p>
            <a:pPr indent="0" lvl="0" marL="0" rtl="0" algn="just">
              <a:lnSpc>
                <a:spcPct val="100000"/>
              </a:lnSpc>
              <a:spcBef>
                <a:spcPts val="0"/>
              </a:spcBef>
              <a:spcAft>
                <a:spcPts val="0"/>
              </a:spcAft>
              <a:buNone/>
            </a:pPr>
            <a:r>
              <a:t/>
            </a:r>
            <a:endParaRPr b="1" sz="2100"/>
          </a:p>
          <a:p>
            <a:pPr indent="-361950" lvl="0" marL="457200" rtl="0" algn="just">
              <a:lnSpc>
                <a:spcPct val="100000"/>
              </a:lnSpc>
              <a:spcBef>
                <a:spcPts val="0"/>
              </a:spcBef>
              <a:spcAft>
                <a:spcPts val="0"/>
              </a:spcAft>
              <a:buSzPts val="2100"/>
              <a:buChar char="•"/>
            </a:pPr>
            <a:r>
              <a:rPr b="1" lang="en-US" sz="2100"/>
              <a:t>Contact Info:</a:t>
            </a:r>
            <a:r>
              <a:rPr lang="en-US" sz="2100"/>
              <a:t> mohanrao@usc.edu</a:t>
            </a:r>
            <a:endParaRPr sz="2100"/>
          </a:p>
        </p:txBody>
      </p:sp>
      <p:pic>
        <p:nvPicPr>
          <p:cNvPr id="564" name="Google Shape;564;g2ac0529874b_0_1"/>
          <p:cNvPicPr preferRelativeResize="0"/>
          <p:nvPr/>
        </p:nvPicPr>
        <p:blipFill>
          <a:blip r:embed="rId3">
            <a:alphaModFix/>
          </a:blip>
          <a:stretch>
            <a:fillRect/>
          </a:stretch>
        </p:blipFill>
        <p:spPr>
          <a:xfrm>
            <a:off x="6663825" y="954050"/>
            <a:ext cx="4876800" cy="4876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4"/>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Course Communication</a:t>
            </a:r>
            <a:endParaRPr/>
          </a:p>
        </p:txBody>
      </p:sp>
      <p:sp>
        <p:nvSpPr>
          <p:cNvPr id="571" name="Google Shape;571;p44"/>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600"/>
              </a:spcBef>
              <a:spcAft>
                <a:spcPts val="0"/>
              </a:spcAft>
              <a:buSzPts val="1800"/>
              <a:buFont typeface="Arial"/>
              <a:buChar char="•"/>
            </a:pPr>
            <a:r>
              <a:rPr b="0" i="0" lang="en-US" sz="2400" u="none" strike="noStrike">
                <a:solidFill>
                  <a:srgbClr val="000000"/>
                </a:solidFill>
                <a:latin typeface="Calibri"/>
                <a:ea typeface="Calibri"/>
                <a:cs typeface="Calibri"/>
                <a:sym typeface="Calibri"/>
              </a:rPr>
              <a:t>Blackboard – blackboard.usc.edu</a:t>
            </a:r>
            <a:endParaRPr b="0" i="0" sz="24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000" u="none" strike="noStrike">
                <a:solidFill>
                  <a:srgbClr val="000000"/>
                </a:solidFill>
                <a:latin typeface="Calibri"/>
                <a:ea typeface="Calibri"/>
                <a:cs typeface="Calibri"/>
                <a:sym typeface="Calibri"/>
              </a:rPr>
              <a:t>Your USC login works on this account</a:t>
            </a:r>
            <a:endParaRPr b="0" i="0" sz="24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000" u="none" strike="noStrike">
                <a:solidFill>
                  <a:srgbClr val="000000"/>
                </a:solidFill>
                <a:latin typeface="Calibri"/>
                <a:ea typeface="Calibri"/>
                <a:cs typeface="Calibri"/>
                <a:sym typeface="Calibri"/>
              </a:rPr>
              <a:t>If you are registered for 531, you will have access</a:t>
            </a:r>
            <a:endParaRPr>
              <a:solidFill>
                <a:srgbClr val="000000"/>
              </a:solidFill>
              <a:latin typeface="Arial"/>
              <a:ea typeface="Arial"/>
              <a:cs typeface="Arial"/>
              <a:sym typeface="Arial"/>
            </a:endParaRPr>
          </a:p>
          <a:p>
            <a:pPr indent="-260350" lvl="1" marL="742950" rtl="0" algn="l">
              <a:lnSpc>
                <a:spcPct val="90000"/>
              </a:lnSpc>
              <a:spcBef>
                <a:spcPts val="0"/>
              </a:spcBef>
              <a:spcAft>
                <a:spcPts val="0"/>
              </a:spcAft>
              <a:buSzPts val="1400"/>
              <a:buFont typeface="Arial"/>
              <a:buChar char="•"/>
            </a:pPr>
            <a:r>
              <a:rPr b="0" i="0" lang="en-US" sz="2000" u="none" strike="noStrike">
                <a:solidFill>
                  <a:srgbClr val="000000"/>
                </a:solidFill>
                <a:latin typeface="Calibri"/>
                <a:ea typeface="Calibri"/>
                <a:cs typeface="Calibri"/>
                <a:sym typeface="Calibri"/>
              </a:rPr>
              <a:t>All assignments will be submitted through </a:t>
            </a:r>
            <a:r>
              <a:rPr lang="en-US" sz="2000">
                <a:solidFill>
                  <a:srgbClr val="000000"/>
                </a:solidFill>
              </a:rPr>
              <a:t>Blackboard</a:t>
            </a:r>
            <a:endParaRPr b="0" i="0" sz="2000" u="none" strike="noStrike">
              <a:solidFill>
                <a:srgbClr val="000000"/>
              </a:solidFill>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Slack</a:t>
            </a:r>
            <a:endParaRPr b="0" i="0" sz="2400" u="none" strike="noStrike">
              <a:solidFill>
                <a:srgbClr val="000000"/>
              </a:solidFill>
              <a:latin typeface="Calibri"/>
              <a:ea typeface="Calibri"/>
              <a:cs typeface="Calibri"/>
              <a:sym typeface="Calibri"/>
            </a:endParaRPr>
          </a:p>
          <a:p>
            <a:pPr indent="-381000" lvl="1" marL="914400" rtl="0" algn="l">
              <a:lnSpc>
                <a:spcPct val="90000"/>
              </a:lnSpc>
              <a:spcBef>
                <a:spcPts val="0"/>
              </a:spcBef>
              <a:spcAft>
                <a:spcPts val="0"/>
              </a:spcAft>
              <a:buClr>
                <a:srgbClr val="000000"/>
              </a:buClr>
              <a:buSzPts val="2400"/>
              <a:buChar char="•"/>
            </a:pPr>
            <a:r>
              <a:rPr lang="en-US"/>
              <a:t>logistics (#general)</a:t>
            </a:r>
            <a:endParaRPr sz="2400">
              <a:solidFill>
                <a:srgbClr val="000000"/>
              </a:solidFill>
            </a:endParaRPr>
          </a:p>
          <a:p>
            <a:pPr indent="-381000" lvl="0" marL="457200" rtl="0" algn="l">
              <a:lnSpc>
                <a:spcPct val="90000"/>
              </a:lnSpc>
              <a:spcBef>
                <a:spcPts val="0"/>
              </a:spcBef>
              <a:spcAft>
                <a:spcPts val="0"/>
              </a:spcAft>
              <a:buClr>
                <a:srgbClr val="000000"/>
              </a:buClr>
              <a:buSzPts val="2400"/>
              <a:buChar char="•"/>
            </a:pPr>
            <a:r>
              <a:rPr lang="en-US" sz="2400">
                <a:solidFill>
                  <a:srgbClr val="000000"/>
                </a:solidFill>
              </a:rPr>
              <a:t>Piazza (preferred)</a:t>
            </a:r>
            <a:endParaRPr sz="2400">
              <a:solidFill>
                <a:srgbClr val="000000"/>
              </a:solidFill>
            </a:endParaRPr>
          </a:p>
          <a:p>
            <a:pPr indent="-381000" lvl="1" marL="914400" rtl="0" algn="l">
              <a:lnSpc>
                <a:spcPct val="90000"/>
              </a:lnSpc>
              <a:spcBef>
                <a:spcPts val="0"/>
              </a:spcBef>
              <a:spcAft>
                <a:spcPts val="0"/>
              </a:spcAft>
              <a:buClr>
                <a:srgbClr val="000000"/>
              </a:buClr>
              <a:buSzPts val="2400"/>
              <a:buChar char="•"/>
            </a:pPr>
            <a:r>
              <a:rPr lang="en-US" u="sng">
                <a:solidFill>
                  <a:schemeClr val="hlink"/>
                </a:solidFill>
                <a:latin typeface="Arial"/>
                <a:ea typeface="Arial"/>
                <a:cs typeface="Arial"/>
                <a:sym typeface="Arial"/>
                <a:hlinkClick r:id="rId3"/>
              </a:rPr>
              <a:t>https://piazza.com/usc/spring2023/dsci531</a:t>
            </a:r>
            <a:r>
              <a:rPr lang="en-US">
                <a:solidFill>
                  <a:srgbClr val="FF0000"/>
                </a:solidFill>
                <a:latin typeface="Arial"/>
                <a:ea typeface="Arial"/>
                <a:cs typeface="Arial"/>
                <a:sym typeface="Arial"/>
              </a:rPr>
              <a:t> </a:t>
            </a:r>
            <a:endParaRPr>
              <a:solidFill>
                <a:srgbClr val="FF0000"/>
              </a:solidFill>
              <a:latin typeface="Arial"/>
              <a:ea typeface="Arial"/>
              <a:cs typeface="Arial"/>
              <a:sym typeface="Arial"/>
            </a:endParaRPr>
          </a:p>
          <a:p>
            <a:pPr indent="-342900" lvl="1" marL="914400" rtl="0" algn="l">
              <a:lnSpc>
                <a:spcPct val="90000"/>
              </a:lnSpc>
              <a:spcBef>
                <a:spcPts val="0"/>
              </a:spcBef>
              <a:spcAft>
                <a:spcPts val="0"/>
              </a:spcAft>
              <a:buSzPts val="1800"/>
              <a:buFont typeface="Arial"/>
              <a:buChar char="•"/>
            </a:pPr>
            <a:r>
              <a:rPr lang="en-US">
                <a:latin typeface="Arial"/>
                <a:ea typeface="Arial"/>
                <a:cs typeface="Arial"/>
                <a:sym typeface="Arial"/>
              </a:rPr>
              <a:t>important announcements</a:t>
            </a:r>
            <a:endParaRPr>
              <a:latin typeface="Arial"/>
              <a:ea typeface="Arial"/>
              <a:cs typeface="Arial"/>
              <a:sym typeface="Arial"/>
            </a:endParaRPr>
          </a:p>
          <a:p>
            <a:pPr indent="-342900" lvl="1" marL="914400" rtl="0" algn="l">
              <a:lnSpc>
                <a:spcPct val="90000"/>
              </a:lnSpc>
              <a:spcBef>
                <a:spcPts val="0"/>
              </a:spcBef>
              <a:spcAft>
                <a:spcPts val="0"/>
              </a:spcAft>
              <a:buSzPts val="1800"/>
              <a:buFont typeface="Arial"/>
              <a:buChar char="•"/>
            </a:pPr>
            <a:r>
              <a:rPr lang="en-US">
                <a:latin typeface="Arial"/>
                <a:ea typeface="Arial"/>
                <a:cs typeface="Arial"/>
                <a:sym typeface="Arial"/>
              </a:rPr>
              <a:t>logistics</a:t>
            </a:r>
            <a:endParaRPr>
              <a:latin typeface="Arial"/>
              <a:ea typeface="Arial"/>
              <a:cs typeface="Arial"/>
              <a:sym typeface="Arial"/>
            </a:endParaRPr>
          </a:p>
          <a:p>
            <a:pPr indent="-381000" lvl="1" marL="914400" rtl="0" algn="l">
              <a:lnSpc>
                <a:spcPct val="90000"/>
              </a:lnSpc>
              <a:spcBef>
                <a:spcPts val="0"/>
              </a:spcBef>
              <a:spcAft>
                <a:spcPts val="0"/>
              </a:spcAft>
              <a:buClr>
                <a:srgbClr val="000000"/>
              </a:buClr>
              <a:buSzPts val="2400"/>
              <a:buChar char="•"/>
            </a:pPr>
            <a:r>
              <a:rPr lang="en-US">
                <a:solidFill>
                  <a:srgbClr val="000000"/>
                </a:solidFill>
              </a:rPr>
              <a:t>course discussions</a:t>
            </a:r>
            <a:endParaRPr>
              <a:solidFill>
                <a:srgbClr val="000000"/>
              </a:solidFill>
            </a:endParaRPr>
          </a:p>
          <a:p>
            <a:pPr indent="-342900" lvl="1" marL="914400" rtl="0" algn="l">
              <a:lnSpc>
                <a:spcPct val="90000"/>
              </a:lnSpc>
              <a:spcBef>
                <a:spcPts val="0"/>
              </a:spcBef>
              <a:spcAft>
                <a:spcPts val="0"/>
              </a:spcAft>
              <a:buClr>
                <a:srgbClr val="000000"/>
              </a:buClr>
              <a:buSzPts val="1800"/>
              <a:buChar char="•"/>
            </a:pPr>
            <a:r>
              <a:rPr lang="en-US">
                <a:solidFill>
                  <a:srgbClr val="000000"/>
                </a:solidFill>
              </a:rPr>
              <a:t>homeworks</a:t>
            </a:r>
            <a:endParaRPr>
              <a:solidFill>
                <a:srgbClr val="000000"/>
              </a:solidFill>
            </a:endParaRPr>
          </a:p>
          <a:p>
            <a:pPr indent="-342900" lvl="0" marL="457200" rtl="0" algn="l">
              <a:lnSpc>
                <a:spcPct val="90000"/>
              </a:lnSpc>
              <a:spcBef>
                <a:spcPts val="0"/>
              </a:spcBef>
              <a:spcAft>
                <a:spcPts val="0"/>
              </a:spcAft>
              <a:buSzPts val="1800"/>
              <a:buFont typeface="Arial"/>
              <a:buChar char="•"/>
            </a:pPr>
            <a:r>
              <a:rPr b="0" i="0" lang="en-US" sz="2400" u="none" strike="noStrike">
                <a:solidFill>
                  <a:srgbClr val="000000"/>
                </a:solidFill>
                <a:latin typeface="Calibri"/>
                <a:ea typeface="Calibri"/>
                <a:cs typeface="Calibri"/>
                <a:sym typeface="Calibri"/>
              </a:rPr>
              <a:t>All questions should be posted (not emailed!)</a:t>
            </a:r>
            <a:endParaRPr b="0" i="0" sz="24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SzPts val="1800"/>
              <a:buFont typeface="Arial"/>
              <a:buChar char="•"/>
            </a:pPr>
            <a:r>
              <a:rPr b="0" i="0" lang="en-US" sz="2000" u="none" strike="noStrike">
                <a:solidFill>
                  <a:srgbClr val="000000"/>
                </a:solidFill>
                <a:latin typeface="Calibri"/>
                <a:ea typeface="Calibri"/>
                <a:cs typeface="Calibri"/>
                <a:sym typeface="Calibri"/>
              </a:rPr>
              <a:t>If you know the answer to a posted question, please try to provide helpful suggestions</a:t>
            </a:r>
            <a:endParaRPr b="0" i="0" sz="2400" u="none" strike="noStrike">
              <a:solidFill>
                <a:srgbClr val="000000"/>
              </a:solidFill>
              <a:latin typeface="Arial"/>
              <a:ea typeface="Arial"/>
              <a:cs typeface="Arial"/>
              <a:sym typeface="Arial"/>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Readings</a:t>
            </a:r>
            <a:endParaRPr/>
          </a:p>
        </p:txBody>
      </p:sp>
      <p:sp>
        <p:nvSpPr>
          <p:cNvPr id="578" name="Google Shape;578;p45"/>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700"/>
              </a:spcBef>
              <a:spcAft>
                <a:spcPts val="0"/>
              </a:spcAft>
              <a:buSzPts val="1800"/>
              <a:buChar char="•"/>
            </a:pPr>
            <a:r>
              <a:rPr lang="en-US"/>
              <a:t>Posted on the site each week</a:t>
            </a:r>
            <a:endParaRPr/>
          </a:p>
          <a:p>
            <a:pPr indent="-342900" lvl="1" marL="914400" rtl="0" algn="l">
              <a:lnSpc>
                <a:spcPct val="115000"/>
              </a:lnSpc>
              <a:spcBef>
                <a:spcPts val="0"/>
              </a:spcBef>
              <a:spcAft>
                <a:spcPts val="0"/>
              </a:spcAft>
              <a:buSzPts val="1800"/>
              <a:buChar char="•"/>
            </a:pPr>
            <a:r>
              <a:rPr lang="en-US" sz="2400"/>
              <a:t>You can read it online or print them</a:t>
            </a:r>
            <a:endParaRPr/>
          </a:p>
          <a:p>
            <a:pPr indent="-342900" lvl="1" marL="914400" rtl="0" algn="l">
              <a:lnSpc>
                <a:spcPct val="115000"/>
              </a:lnSpc>
              <a:spcBef>
                <a:spcPts val="0"/>
              </a:spcBef>
              <a:spcAft>
                <a:spcPts val="0"/>
              </a:spcAft>
              <a:buSzPts val="1800"/>
              <a:buChar char="•"/>
            </a:pPr>
            <a:r>
              <a:rPr lang="en-US"/>
              <a:t>Listed in syllabus (subject to change)</a:t>
            </a:r>
            <a:endParaRPr/>
          </a:p>
          <a:p>
            <a:pPr indent="-342900" lvl="0" marL="457200" rtl="0" algn="l">
              <a:lnSpc>
                <a:spcPct val="115000"/>
              </a:lnSpc>
              <a:spcBef>
                <a:spcPts val="0"/>
              </a:spcBef>
              <a:spcAft>
                <a:spcPts val="0"/>
              </a:spcAft>
              <a:buSzPts val="1800"/>
              <a:buChar char="•"/>
            </a:pPr>
            <a:r>
              <a:rPr lang="en-US"/>
              <a:t>Please read all required readings before the class they are covered</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Slides</a:t>
            </a:r>
            <a:endParaRPr/>
          </a:p>
        </p:txBody>
      </p:sp>
      <p:sp>
        <p:nvSpPr>
          <p:cNvPr id="585" name="Google Shape;585;p4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600"/>
              </a:spcBef>
              <a:spcAft>
                <a:spcPts val="0"/>
              </a:spcAft>
              <a:buClr>
                <a:schemeClr val="dk1"/>
              </a:buClr>
              <a:buSzPts val="1100"/>
              <a:buFont typeface="Arial"/>
              <a:buNone/>
            </a:pPr>
            <a:r>
              <a:rPr lang="en-US" sz="2400">
                <a:latin typeface="Arial"/>
                <a:ea typeface="Arial"/>
                <a:cs typeface="Arial"/>
                <a:sym typeface="Arial"/>
              </a:rPr>
              <a:t>•</a:t>
            </a:r>
            <a:r>
              <a:rPr lang="en-US" sz="2400"/>
              <a:t>Available online before the lecture</a:t>
            </a:r>
            <a:endParaRPr sz="2400"/>
          </a:p>
          <a:p>
            <a:pPr indent="0" lvl="0" marL="0" rtl="0" algn="l">
              <a:lnSpc>
                <a:spcPct val="115000"/>
              </a:lnSpc>
              <a:spcBef>
                <a:spcPts val="600"/>
              </a:spcBef>
              <a:spcAft>
                <a:spcPts val="0"/>
              </a:spcAft>
              <a:buClr>
                <a:schemeClr val="dk1"/>
              </a:buClr>
              <a:buSzPts val="1100"/>
              <a:buFont typeface="Arial"/>
              <a:buNone/>
            </a:pPr>
            <a:r>
              <a:rPr lang="en-US" sz="2400">
                <a:latin typeface="Arial"/>
                <a:ea typeface="Arial"/>
                <a:cs typeface="Arial"/>
                <a:sym typeface="Arial"/>
              </a:rPr>
              <a:t>•</a:t>
            </a:r>
            <a:r>
              <a:rPr lang="en-US" sz="2400"/>
              <a:t>NOT a replacement for the lecture</a:t>
            </a:r>
            <a:endParaRPr sz="2400"/>
          </a:p>
          <a:p>
            <a:pPr indent="0" lvl="0" marL="0" rtl="0" algn="l">
              <a:lnSpc>
                <a:spcPct val="115000"/>
              </a:lnSpc>
              <a:spcBef>
                <a:spcPts val="600"/>
              </a:spcBef>
              <a:spcAft>
                <a:spcPts val="0"/>
              </a:spcAft>
              <a:buClr>
                <a:schemeClr val="dk1"/>
              </a:buClr>
              <a:buSzPts val="1100"/>
              <a:buFont typeface="Arial"/>
              <a:buNone/>
            </a:pPr>
            <a:r>
              <a:rPr lang="en-US" sz="2400">
                <a:latin typeface="Arial"/>
                <a:ea typeface="Arial"/>
                <a:cs typeface="Arial"/>
                <a:sym typeface="Arial"/>
              </a:rPr>
              <a:t>•</a:t>
            </a:r>
            <a:r>
              <a:rPr lang="en-US" sz="2400"/>
              <a:t>You can print these out and make notes on them</a:t>
            </a:r>
            <a:endParaRPr sz="2400"/>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7"/>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3200">
                <a:latin typeface="Arial"/>
                <a:ea typeface="Arial"/>
                <a:cs typeface="Arial"/>
                <a:sym typeface="Arial"/>
              </a:rPr>
              <a:t>Prerequisites &amp; Recommendations</a:t>
            </a:r>
            <a:endParaRPr/>
          </a:p>
        </p:txBody>
      </p:sp>
      <p:sp>
        <p:nvSpPr>
          <p:cNvPr id="592" name="Google Shape;592;p47"/>
          <p:cNvSpPr txBox="1"/>
          <p:nvPr>
            <p:ph idx="1" type="body"/>
          </p:nvPr>
        </p:nvSpPr>
        <p:spPr>
          <a:xfrm>
            <a:off x="838200" y="140190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700"/>
              </a:spcBef>
              <a:spcAft>
                <a:spcPts val="0"/>
              </a:spcAft>
              <a:buSzPts val="1800"/>
              <a:buChar char="•"/>
            </a:pPr>
            <a:r>
              <a:rPr lang="en-US"/>
              <a:t>Prerequisites</a:t>
            </a:r>
            <a:endParaRPr sz="2400">
              <a:latin typeface="Arial"/>
              <a:ea typeface="Arial"/>
              <a:cs typeface="Arial"/>
              <a:sym typeface="Arial"/>
            </a:endParaRPr>
          </a:p>
          <a:p>
            <a:pPr indent="-342900" lvl="1" marL="914400" rtl="0" algn="l">
              <a:lnSpc>
                <a:spcPct val="115000"/>
              </a:lnSpc>
              <a:spcBef>
                <a:spcPts val="0"/>
              </a:spcBef>
              <a:spcAft>
                <a:spcPts val="0"/>
              </a:spcAft>
              <a:buSzPts val="1800"/>
              <a:buChar char="•"/>
            </a:pPr>
            <a:r>
              <a:rPr lang="en-US" sz="2400"/>
              <a:t>Working knowledge of Python</a:t>
            </a:r>
            <a:endParaRPr/>
          </a:p>
          <a:p>
            <a:pPr indent="-342900" lvl="1" marL="914400" rtl="0" algn="l">
              <a:lnSpc>
                <a:spcPct val="115000"/>
              </a:lnSpc>
              <a:spcBef>
                <a:spcPts val="0"/>
              </a:spcBef>
              <a:spcAft>
                <a:spcPts val="0"/>
              </a:spcAft>
              <a:buSzPts val="1800"/>
              <a:buChar char="•"/>
            </a:pPr>
            <a:r>
              <a:rPr lang="en-US" sz="2400"/>
              <a:t>Recommended courses a plus</a:t>
            </a:r>
            <a:endParaRPr/>
          </a:p>
          <a:p>
            <a:pPr indent="-342900" lvl="0" marL="457200" rtl="0" algn="l">
              <a:lnSpc>
                <a:spcPct val="115000"/>
              </a:lnSpc>
              <a:spcBef>
                <a:spcPts val="0"/>
              </a:spcBef>
              <a:spcAft>
                <a:spcPts val="0"/>
              </a:spcAft>
              <a:buSzPts val="1800"/>
              <a:buChar char="•"/>
            </a:pPr>
            <a:r>
              <a:rPr lang="en-US"/>
              <a:t>Recommended Courses</a:t>
            </a:r>
            <a:endParaRPr/>
          </a:p>
          <a:p>
            <a:pPr indent="-342900" lvl="1" marL="914400" rtl="0" algn="l">
              <a:lnSpc>
                <a:spcPct val="115000"/>
              </a:lnSpc>
              <a:spcBef>
                <a:spcPts val="0"/>
              </a:spcBef>
              <a:spcAft>
                <a:spcPts val="0"/>
              </a:spcAft>
              <a:buSzPts val="1800"/>
              <a:buChar char="•"/>
            </a:pPr>
            <a:r>
              <a:rPr lang="en-US" sz="2400"/>
              <a:t>CS561 – Introduction to AI</a:t>
            </a:r>
            <a:endParaRPr/>
          </a:p>
          <a:p>
            <a:pPr indent="-342900" lvl="1" marL="914400" rtl="0" algn="l">
              <a:lnSpc>
                <a:spcPct val="115000"/>
              </a:lnSpc>
              <a:spcBef>
                <a:spcPts val="0"/>
              </a:spcBef>
              <a:spcAft>
                <a:spcPts val="0"/>
              </a:spcAft>
              <a:buSzPts val="1800"/>
              <a:buChar char="•"/>
            </a:pPr>
            <a:r>
              <a:rPr lang="en-US" sz="2400"/>
              <a:t>CS573 – Advanced AI</a:t>
            </a:r>
            <a:endParaRPr/>
          </a:p>
          <a:p>
            <a:pPr indent="-342900" lvl="1" marL="914400" rtl="0" algn="l">
              <a:lnSpc>
                <a:spcPct val="115000"/>
              </a:lnSpc>
              <a:spcBef>
                <a:spcPts val="0"/>
              </a:spcBef>
              <a:spcAft>
                <a:spcPts val="0"/>
              </a:spcAft>
              <a:buSzPts val="1800"/>
              <a:buChar char="•"/>
            </a:pPr>
            <a:r>
              <a:rPr lang="en-US"/>
              <a:t>DSCI551 – Data Science</a:t>
            </a:r>
            <a:endParaRPr/>
          </a:p>
          <a:p>
            <a:pPr indent="-342900" lvl="1" marL="914400" rtl="0" algn="l">
              <a:lnSpc>
                <a:spcPct val="115000"/>
              </a:lnSpc>
              <a:spcBef>
                <a:spcPts val="0"/>
              </a:spcBef>
              <a:spcAft>
                <a:spcPts val="0"/>
              </a:spcAft>
              <a:buSzPts val="1800"/>
              <a:buChar char="•"/>
            </a:pPr>
            <a:r>
              <a:rPr lang="en-US" sz="2400"/>
              <a:t>Probability and statistics</a:t>
            </a:r>
            <a:endParaRPr>
              <a:latin typeface="Arial"/>
              <a:ea typeface="Arial"/>
              <a:cs typeface="Arial"/>
              <a:sym typeface="Arial"/>
            </a:endParaRPr>
          </a:p>
          <a:p>
            <a:pPr indent="-342900" lvl="1" marL="914400" rtl="0" algn="l">
              <a:lnSpc>
                <a:spcPct val="115000"/>
              </a:lnSpc>
              <a:spcBef>
                <a:spcPts val="0"/>
              </a:spcBef>
              <a:spcAft>
                <a:spcPts val="0"/>
              </a:spcAft>
              <a:buSzPts val="1800"/>
              <a:buChar char="•"/>
            </a:pPr>
            <a:r>
              <a:rPr lang="en-US" sz="2400"/>
              <a:t>Networks or Graph Theory, NLP</a:t>
            </a:r>
            <a:endParaRPr sz="2400"/>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Grading</a:t>
            </a:r>
            <a:endParaRPr>
              <a:solidFill>
                <a:srgbClr val="FF0000"/>
              </a:solidFill>
            </a:endParaRPr>
          </a:p>
        </p:txBody>
      </p:sp>
      <p:pic>
        <p:nvPicPr>
          <p:cNvPr id="599" name="Google Shape;599;p48"/>
          <p:cNvPicPr preferRelativeResize="0"/>
          <p:nvPr/>
        </p:nvPicPr>
        <p:blipFill>
          <a:blip r:embed="rId3">
            <a:alphaModFix/>
          </a:blip>
          <a:stretch>
            <a:fillRect/>
          </a:stretch>
        </p:blipFill>
        <p:spPr>
          <a:xfrm>
            <a:off x="2970750" y="373799"/>
            <a:ext cx="7668549" cy="4148950"/>
          </a:xfrm>
          <a:prstGeom prst="rect">
            <a:avLst/>
          </a:prstGeom>
          <a:noFill/>
          <a:ln>
            <a:noFill/>
          </a:ln>
        </p:spPr>
      </p:pic>
      <p:pic>
        <p:nvPicPr>
          <p:cNvPr id="600" name="Google Shape;600;p48"/>
          <p:cNvPicPr preferRelativeResize="0"/>
          <p:nvPr/>
        </p:nvPicPr>
        <p:blipFill>
          <a:blip r:embed="rId4">
            <a:alphaModFix/>
          </a:blip>
          <a:stretch>
            <a:fillRect/>
          </a:stretch>
        </p:blipFill>
        <p:spPr>
          <a:xfrm>
            <a:off x="2970750" y="4446551"/>
            <a:ext cx="7668551" cy="20340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Workload - class participation</a:t>
            </a:r>
            <a:endParaRPr/>
          </a:p>
        </p:txBody>
      </p:sp>
      <p:sp>
        <p:nvSpPr>
          <p:cNvPr id="607" name="Google Shape;607;p49"/>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700"/>
              </a:spcBef>
              <a:spcAft>
                <a:spcPts val="0"/>
              </a:spcAft>
              <a:buSzPts val="1800"/>
              <a:buChar char="•"/>
            </a:pPr>
            <a:r>
              <a:rPr lang="en-US"/>
              <a:t>Importance – 5% of the final score</a:t>
            </a:r>
            <a:endParaRPr/>
          </a:p>
          <a:p>
            <a:pPr indent="0" lvl="0" marL="0" rtl="0" algn="l">
              <a:lnSpc>
                <a:spcPct val="115000"/>
              </a:lnSpc>
              <a:spcBef>
                <a:spcPts val="700"/>
              </a:spcBef>
              <a:spcAft>
                <a:spcPts val="0"/>
              </a:spcAft>
              <a:buClr>
                <a:schemeClr val="dk1"/>
              </a:buClr>
              <a:buSzPts val="1100"/>
              <a:buFont typeface="Arial"/>
              <a:buNone/>
            </a:pPr>
            <a:r>
              <a:t/>
            </a:r>
            <a:endParaRPr>
              <a:latin typeface="Arial"/>
              <a:ea typeface="Arial"/>
              <a:cs typeface="Arial"/>
              <a:sym typeface="Arial"/>
            </a:endParaRPr>
          </a:p>
          <a:p>
            <a:pPr indent="-342900" lvl="0" marL="457200" rtl="0" algn="l">
              <a:lnSpc>
                <a:spcPct val="115000"/>
              </a:lnSpc>
              <a:spcBef>
                <a:spcPts val="700"/>
              </a:spcBef>
              <a:spcAft>
                <a:spcPts val="0"/>
              </a:spcAft>
              <a:buSzPts val="1800"/>
              <a:buChar char="•"/>
            </a:pPr>
            <a:r>
              <a:rPr lang="en-US"/>
              <a:t>Easiest points to receive</a:t>
            </a:r>
            <a:endParaRPr/>
          </a:p>
          <a:p>
            <a:pPr indent="-342900" lvl="1" marL="914400" rtl="0" algn="l">
              <a:lnSpc>
                <a:spcPct val="115000"/>
              </a:lnSpc>
              <a:spcBef>
                <a:spcPts val="700"/>
              </a:spcBef>
              <a:spcAft>
                <a:spcPts val="0"/>
              </a:spcAft>
              <a:buSzPts val="1800"/>
              <a:buChar char="•"/>
            </a:pPr>
            <a:r>
              <a:rPr lang="en-US"/>
              <a:t>Show up to class</a:t>
            </a:r>
            <a:endParaRPr/>
          </a:p>
          <a:p>
            <a:pPr indent="-342900" lvl="1" marL="914400" rtl="0" algn="l">
              <a:lnSpc>
                <a:spcPct val="115000"/>
              </a:lnSpc>
              <a:spcBef>
                <a:spcPts val="0"/>
              </a:spcBef>
              <a:spcAft>
                <a:spcPts val="0"/>
              </a:spcAft>
              <a:buSzPts val="1800"/>
              <a:buChar char="•"/>
            </a:pPr>
            <a:r>
              <a:rPr lang="en-US"/>
              <a:t>Do not use social media in class …</a:t>
            </a:r>
            <a:endParaRPr/>
          </a:p>
          <a:p>
            <a:pPr indent="-342900" lvl="1" marL="914400" rtl="0" algn="l">
              <a:lnSpc>
                <a:spcPct val="115000"/>
              </a:lnSpc>
              <a:spcBef>
                <a:spcPts val="0"/>
              </a:spcBef>
              <a:spcAft>
                <a:spcPts val="0"/>
              </a:spcAft>
              <a:buSzPts val="1800"/>
              <a:buChar char="•"/>
            </a:pPr>
            <a:r>
              <a:rPr lang="en-US"/>
              <a:t>Answer questions</a:t>
            </a:r>
            <a:endParaRPr/>
          </a:p>
          <a:p>
            <a:pPr indent="-342900" lvl="1" marL="914400" rtl="0" algn="l">
              <a:lnSpc>
                <a:spcPct val="115000"/>
              </a:lnSpc>
              <a:spcBef>
                <a:spcPts val="0"/>
              </a:spcBef>
              <a:spcAft>
                <a:spcPts val="0"/>
              </a:spcAft>
              <a:buSzPts val="1800"/>
              <a:buChar char="•"/>
            </a:pPr>
            <a:r>
              <a:rPr lang="en-US"/>
              <a:t>Ask questions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5"/>
          <p:cNvPicPr preferRelativeResize="0"/>
          <p:nvPr/>
        </p:nvPicPr>
        <p:blipFill rotWithShape="1">
          <a:blip r:embed="rId3">
            <a:alphaModFix/>
          </a:blip>
          <a:srcRect b="0" l="0" r="0" t="0"/>
          <a:stretch/>
        </p:blipFill>
        <p:spPr>
          <a:xfrm>
            <a:off x="7567021" y="2942766"/>
            <a:ext cx="2732918" cy="2082223"/>
          </a:xfrm>
          <a:prstGeom prst="rect">
            <a:avLst/>
          </a:prstGeom>
          <a:noFill/>
          <a:ln>
            <a:noFill/>
          </a:ln>
        </p:spPr>
      </p:pic>
      <p:pic>
        <p:nvPicPr>
          <p:cNvPr descr="Gears outline" id="211" name="Google Shape;211;p5"/>
          <p:cNvPicPr preferRelativeResize="0"/>
          <p:nvPr/>
        </p:nvPicPr>
        <p:blipFill rotWithShape="1">
          <a:blip r:embed="rId4">
            <a:alphaModFix/>
          </a:blip>
          <a:srcRect b="0" l="0" r="0" t="0"/>
          <a:stretch/>
        </p:blipFill>
        <p:spPr>
          <a:xfrm>
            <a:off x="4295886" y="2811614"/>
            <a:ext cx="2406428" cy="2406428"/>
          </a:xfrm>
          <a:prstGeom prst="rect">
            <a:avLst/>
          </a:prstGeom>
          <a:noFill/>
          <a:ln>
            <a:noFill/>
          </a:ln>
        </p:spPr>
      </p:pic>
      <p:pic>
        <p:nvPicPr>
          <p:cNvPr descr="Lightbulb and gear with solid fill" id="212" name="Google Shape;212;p5"/>
          <p:cNvPicPr preferRelativeResize="0"/>
          <p:nvPr/>
        </p:nvPicPr>
        <p:blipFill rotWithShape="1">
          <a:blip r:embed="rId5">
            <a:alphaModFix/>
          </a:blip>
          <a:srcRect b="0" l="0" r="0" t="0"/>
          <a:stretch/>
        </p:blipFill>
        <p:spPr>
          <a:xfrm>
            <a:off x="8311436" y="1864938"/>
            <a:ext cx="1056350" cy="1084390"/>
          </a:xfrm>
          <a:prstGeom prst="rect">
            <a:avLst/>
          </a:prstGeom>
          <a:noFill/>
          <a:ln>
            <a:noFill/>
          </a:ln>
        </p:spPr>
      </p:pic>
      <p:grpSp>
        <p:nvGrpSpPr>
          <p:cNvPr id="213" name="Google Shape;213;p5"/>
          <p:cNvGrpSpPr/>
          <p:nvPr/>
        </p:nvGrpSpPr>
        <p:grpSpPr>
          <a:xfrm>
            <a:off x="3364068" y="1681296"/>
            <a:ext cx="722472" cy="733424"/>
            <a:chOff x="3443327" y="2225802"/>
            <a:chExt cx="722472" cy="733424"/>
          </a:xfrm>
        </p:grpSpPr>
        <p:sp>
          <p:nvSpPr>
            <p:cNvPr id="214" name="Google Shape;214;p5"/>
            <p:cNvSpPr/>
            <p:nvPr/>
          </p:nvSpPr>
          <p:spPr>
            <a:xfrm>
              <a:off x="3542292" y="2323147"/>
              <a:ext cx="113157" cy="113157"/>
            </a:xfrm>
            <a:custGeom>
              <a:rect b="b" l="l" r="r" t="t"/>
              <a:pathLst>
                <a:path extrusionOk="0" h="113157" w="113157">
                  <a:moveTo>
                    <a:pt x="113157" y="56579"/>
                  </a:moveTo>
                  <a:cubicBezTo>
                    <a:pt x="113157" y="87826"/>
                    <a:pt x="87826" y="113157"/>
                    <a:pt x="56578" y="113157"/>
                  </a:cubicBezTo>
                  <a:cubicBezTo>
                    <a:pt x="25331" y="113157"/>
                    <a:pt x="0" y="87826"/>
                    <a:pt x="0" y="56578"/>
                  </a:cubicBezTo>
                  <a:cubicBezTo>
                    <a:pt x="0" y="25331"/>
                    <a:pt x="25331" y="0"/>
                    <a:pt x="56578" y="0"/>
                  </a:cubicBezTo>
                  <a:cubicBezTo>
                    <a:pt x="87826" y="0"/>
                    <a:pt x="113157" y="25331"/>
                    <a:pt x="113157" y="565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
            <p:cNvSpPr/>
            <p:nvPr/>
          </p:nvSpPr>
          <p:spPr>
            <a:xfrm>
              <a:off x="3443327" y="2353773"/>
              <a:ext cx="493343" cy="605453"/>
            </a:xfrm>
            <a:custGeom>
              <a:rect b="b" l="l" r="r" t="t"/>
              <a:pathLst>
                <a:path extrusionOk="0" h="605453" w="493343">
                  <a:moveTo>
                    <a:pt x="489204" y="4140"/>
                  </a:moveTo>
                  <a:cubicBezTo>
                    <a:pt x="483604" y="-1380"/>
                    <a:pt x="474611" y="-1380"/>
                    <a:pt x="469011" y="4140"/>
                  </a:cubicBezTo>
                  <a:lnTo>
                    <a:pt x="345948" y="127203"/>
                  </a:lnTo>
                  <a:cubicBezTo>
                    <a:pt x="336113" y="124427"/>
                    <a:pt x="325545" y="127114"/>
                    <a:pt x="318230" y="134251"/>
                  </a:cubicBezTo>
                  <a:cubicBezTo>
                    <a:pt x="316230" y="136252"/>
                    <a:pt x="280702" y="194354"/>
                    <a:pt x="280702" y="194354"/>
                  </a:cubicBezTo>
                  <a:lnTo>
                    <a:pt x="270034" y="148920"/>
                  </a:lnTo>
                  <a:cubicBezTo>
                    <a:pt x="268621" y="143062"/>
                    <a:pt x="265699" y="137676"/>
                    <a:pt x="261557" y="133299"/>
                  </a:cubicBezTo>
                  <a:cubicBezTo>
                    <a:pt x="244001" y="119108"/>
                    <a:pt x="223797" y="108552"/>
                    <a:pt x="202121" y="102247"/>
                  </a:cubicBezTo>
                  <a:cubicBezTo>
                    <a:pt x="186797" y="98970"/>
                    <a:pt x="171207" y="97089"/>
                    <a:pt x="155543" y="96628"/>
                  </a:cubicBezTo>
                  <a:cubicBezTo>
                    <a:pt x="139740" y="96871"/>
                    <a:pt x="124041" y="99242"/>
                    <a:pt x="108871" y="103676"/>
                  </a:cubicBezTo>
                  <a:cubicBezTo>
                    <a:pt x="86998" y="109410"/>
                    <a:pt x="66710" y="120027"/>
                    <a:pt x="49530" y="134728"/>
                  </a:cubicBezTo>
                  <a:cubicBezTo>
                    <a:pt x="45351" y="139078"/>
                    <a:pt x="42422" y="144474"/>
                    <a:pt x="41053" y="150349"/>
                  </a:cubicBezTo>
                  <a:cubicBezTo>
                    <a:pt x="41053" y="150349"/>
                    <a:pt x="0" y="322751"/>
                    <a:pt x="0" y="325609"/>
                  </a:cubicBezTo>
                  <a:cubicBezTo>
                    <a:pt x="0" y="341391"/>
                    <a:pt x="12794" y="354184"/>
                    <a:pt x="28575" y="354184"/>
                  </a:cubicBezTo>
                  <a:cubicBezTo>
                    <a:pt x="41222" y="353859"/>
                    <a:pt x="52150" y="345256"/>
                    <a:pt x="55436" y="333038"/>
                  </a:cubicBezTo>
                  <a:lnTo>
                    <a:pt x="85154" y="210070"/>
                  </a:lnTo>
                  <a:lnTo>
                    <a:pt x="85154" y="605453"/>
                  </a:lnTo>
                  <a:lnTo>
                    <a:pt x="141446" y="605453"/>
                  </a:lnTo>
                  <a:lnTo>
                    <a:pt x="141446" y="351040"/>
                  </a:lnTo>
                  <a:lnTo>
                    <a:pt x="170021" y="351040"/>
                  </a:lnTo>
                  <a:lnTo>
                    <a:pt x="170021" y="605453"/>
                  </a:lnTo>
                  <a:lnTo>
                    <a:pt x="226219" y="605453"/>
                  </a:lnTo>
                  <a:lnTo>
                    <a:pt x="226219" y="208261"/>
                  </a:lnTo>
                  <a:lnTo>
                    <a:pt x="236696" y="253028"/>
                  </a:lnTo>
                  <a:cubicBezTo>
                    <a:pt x="237423" y="256123"/>
                    <a:pt x="239479" y="258737"/>
                    <a:pt x="242316" y="260172"/>
                  </a:cubicBezTo>
                  <a:cubicBezTo>
                    <a:pt x="253269" y="268579"/>
                    <a:pt x="266612" y="273282"/>
                    <a:pt x="280416" y="273602"/>
                  </a:cubicBezTo>
                  <a:cubicBezTo>
                    <a:pt x="289404" y="274860"/>
                    <a:pt x="298310" y="270815"/>
                    <a:pt x="303276" y="263220"/>
                  </a:cubicBezTo>
                  <a:lnTo>
                    <a:pt x="361379" y="167970"/>
                  </a:lnTo>
                  <a:cubicBezTo>
                    <a:pt x="365092" y="162114"/>
                    <a:pt x="366486" y="155082"/>
                    <a:pt x="365284" y="148253"/>
                  </a:cubicBezTo>
                  <a:lnTo>
                    <a:pt x="489109" y="24428"/>
                  </a:lnTo>
                  <a:cubicBezTo>
                    <a:pt x="494717" y="18844"/>
                    <a:pt x="494760" y="9777"/>
                    <a:pt x="489204" y="41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
            <p:cNvSpPr/>
            <p:nvPr/>
          </p:nvSpPr>
          <p:spPr>
            <a:xfrm>
              <a:off x="3622874" y="2225802"/>
              <a:ext cx="542925" cy="390525"/>
            </a:xfrm>
            <a:custGeom>
              <a:rect b="b" l="l" r="r" t="t"/>
              <a:pathLst>
                <a:path extrusionOk="0" h="390525" w="542925">
                  <a:moveTo>
                    <a:pt x="504825" y="0"/>
                  </a:moveTo>
                  <a:lnTo>
                    <a:pt x="38100" y="0"/>
                  </a:lnTo>
                  <a:cubicBezTo>
                    <a:pt x="17058" y="0"/>
                    <a:pt x="0" y="17058"/>
                    <a:pt x="0" y="38100"/>
                  </a:cubicBezTo>
                  <a:lnTo>
                    <a:pt x="0" y="72390"/>
                  </a:lnTo>
                  <a:cubicBezTo>
                    <a:pt x="14564" y="76354"/>
                    <a:pt x="27748" y="84266"/>
                    <a:pt x="38100" y="95250"/>
                  </a:cubicBezTo>
                  <a:lnTo>
                    <a:pt x="38100" y="38100"/>
                  </a:lnTo>
                  <a:lnTo>
                    <a:pt x="504825" y="38100"/>
                  </a:lnTo>
                  <a:lnTo>
                    <a:pt x="504825" y="352425"/>
                  </a:lnTo>
                  <a:lnTo>
                    <a:pt x="179737" y="352425"/>
                  </a:lnTo>
                  <a:lnTo>
                    <a:pt x="156496" y="390525"/>
                  </a:lnTo>
                  <a:lnTo>
                    <a:pt x="504825" y="390525"/>
                  </a:lnTo>
                  <a:cubicBezTo>
                    <a:pt x="525867" y="390525"/>
                    <a:pt x="542925" y="373467"/>
                    <a:pt x="542925" y="352425"/>
                  </a:cubicBezTo>
                  <a:lnTo>
                    <a:pt x="542925" y="38100"/>
                  </a:lnTo>
                  <a:cubicBezTo>
                    <a:pt x="542925" y="17058"/>
                    <a:pt x="525867" y="0"/>
                    <a:pt x="50482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5"/>
          <p:cNvSpPr/>
          <p:nvPr/>
        </p:nvSpPr>
        <p:spPr>
          <a:xfrm>
            <a:off x="4053484" y="3419060"/>
            <a:ext cx="616894" cy="2228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p5"/>
          <p:cNvSpPr txBox="1"/>
          <p:nvPr/>
        </p:nvSpPr>
        <p:spPr>
          <a:xfrm>
            <a:off x="4086540" y="5061557"/>
            <a:ext cx="2711147"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ourier New"/>
                <a:ea typeface="Courier New"/>
                <a:cs typeface="Courier New"/>
                <a:sym typeface="Courier New"/>
              </a:rPr>
              <a:t>AI</a:t>
            </a:r>
            <a:r>
              <a:rPr b="1" i="0" lang="en-US" sz="3200" u="none" cap="none" strike="noStrike">
                <a:solidFill>
                  <a:srgbClr val="000000"/>
                </a:solidFill>
                <a:latin typeface="Arial"/>
                <a:ea typeface="Arial"/>
                <a:cs typeface="Arial"/>
                <a:sym typeface="Arial"/>
              </a:rPr>
              <a:t> </a:t>
            </a:r>
            <a:r>
              <a:rPr b="1" i="0" lang="en-US" sz="2800" u="none" cap="none" strike="noStrike">
                <a:solidFill>
                  <a:srgbClr val="000000"/>
                </a:solidFill>
                <a:latin typeface="Courier New"/>
                <a:ea typeface="Courier New"/>
                <a:cs typeface="Courier New"/>
                <a:sym typeface="Courier New"/>
              </a:rPr>
              <a:t>algorithms</a:t>
            </a:r>
            <a:endParaRPr b="0" i="0" sz="1400" u="none" cap="none" strike="noStrike">
              <a:solidFill>
                <a:srgbClr val="000000"/>
              </a:solidFill>
              <a:latin typeface="Arial"/>
              <a:ea typeface="Arial"/>
              <a:cs typeface="Arial"/>
              <a:sym typeface="Arial"/>
            </a:endParaRPr>
          </a:p>
        </p:txBody>
      </p:sp>
      <p:pic>
        <p:nvPicPr>
          <p:cNvPr id="219" name="Google Shape;219;p5"/>
          <p:cNvPicPr preferRelativeResize="0"/>
          <p:nvPr/>
        </p:nvPicPr>
        <p:blipFill rotWithShape="1">
          <a:blip r:embed="rId6">
            <a:alphaModFix/>
          </a:blip>
          <a:srcRect b="0" l="0" r="0" t="0"/>
          <a:stretch/>
        </p:blipFill>
        <p:spPr>
          <a:xfrm>
            <a:off x="748745" y="2663715"/>
            <a:ext cx="2206817" cy="2297216"/>
          </a:xfrm>
          <a:prstGeom prst="rect">
            <a:avLst/>
          </a:prstGeom>
          <a:noFill/>
          <a:ln>
            <a:noFill/>
          </a:ln>
        </p:spPr>
      </p:pic>
      <p:sp>
        <p:nvSpPr>
          <p:cNvPr id="220" name="Google Shape;220;p5"/>
          <p:cNvSpPr txBox="1"/>
          <p:nvPr/>
        </p:nvSpPr>
        <p:spPr>
          <a:xfrm>
            <a:off x="208033" y="5061557"/>
            <a:ext cx="35202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ourier New"/>
                <a:ea typeface="Courier New"/>
                <a:cs typeface="Courier New"/>
                <a:sym typeface="Courier New"/>
              </a:rPr>
              <a:t> massive data</a:t>
            </a:r>
            <a:endParaRPr b="0" i="0" sz="1400" u="none" cap="none" strike="noStrike">
              <a:solidFill>
                <a:srgbClr val="000000"/>
              </a:solidFill>
              <a:latin typeface="Arial"/>
              <a:ea typeface="Arial"/>
              <a:cs typeface="Arial"/>
              <a:sym typeface="Arial"/>
            </a:endParaRPr>
          </a:p>
        </p:txBody>
      </p:sp>
      <p:sp>
        <p:nvSpPr>
          <p:cNvPr id="221" name="Google Shape;221;p5"/>
          <p:cNvSpPr txBox="1"/>
          <p:nvPr/>
        </p:nvSpPr>
        <p:spPr>
          <a:xfrm>
            <a:off x="4205695" y="1414744"/>
            <a:ext cx="36264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ground truth data</a:t>
            </a:r>
            <a:endParaRPr b="0" i="0" sz="1400" u="none" cap="none" strike="noStrike">
              <a:solidFill>
                <a:srgbClr val="000000"/>
              </a:solidFill>
              <a:latin typeface="Arial"/>
              <a:ea typeface="Arial"/>
              <a:cs typeface="Arial"/>
              <a:sym typeface="Arial"/>
            </a:endParaRPr>
          </a:p>
        </p:txBody>
      </p:sp>
      <p:sp>
        <p:nvSpPr>
          <p:cNvPr id="222" name="Google Shape;222;p5"/>
          <p:cNvSpPr/>
          <p:nvPr/>
        </p:nvSpPr>
        <p:spPr>
          <a:xfrm>
            <a:off x="3250314" y="3256774"/>
            <a:ext cx="1129813" cy="794943"/>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 name="Google Shape;223;p5"/>
          <p:cNvSpPr/>
          <p:nvPr/>
        </p:nvSpPr>
        <p:spPr>
          <a:xfrm rot="5400000">
            <a:off x="5476581" y="2247676"/>
            <a:ext cx="605452" cy="755953"/>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5"/>
          <p:cNvSpPr/>
          <p:nvPr/>
        </p:nvSpPr>
        <p:spPr>
          <a:xfrm>
            <a:off x="6702314" y="3218907"/>
            <a:ext cx="1129813" cy="794943"/>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5" name="Google Shape;225;p5"/>
          <p:cNvSpPr txBox="1"/>
          <p:nvPr/>
        </p:nvSpPr>
        <p:spPr>
          <a:xfrm>
            <a:off x="7514190" y="5061557"/>
            <a:ext cx="315683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ourier New"/>
                <a:ea typeface="Courier New"/>
                <a:cs typeface="Courier New"/>
                <a:sym typeface="Courier New"/>
              </a:rPr>
              <a:t>applications in society</a:t>
            </a:r>
            <a:endParaRPr b="0" i="0" sz="1400" u="none" cap="none" strike="noStrike">
              <a:solidFill>
                <a:srgbClr val="000000"/>
              </a:solidFill>
              <a:latin typeface="Arial"/>
              <a:ea typeface="Arial"/>
              <a:cs typeface="Arial"/>
              <a:sym typeface="Arial"/>
            </a:endParaRPr>
          </a:p>
        </p:txBody>
      </p:sp>
      <p:sp>
        <p:nvSpPr>
          <p:cNvPr id="226" name="Google Shape;226;p5"/>
          <p:cNvSpPr txBox="1"/>
          <p:nvPr/>
        </p:nvSpPr>
        <p:spPr>
          <a:xfrm>
            <a:off x="9997908" y="2624046"/>
            <a:ext cx="1919780" cy="22467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bring order to the web</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never get bored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solve hard problems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make money</a:t>
            </a:r>
            <a:endParaRPr b="0" i="0" sz="1400" u="none" cap="none" strike="noStrike">
              <a:solidFill>
                <a:srgbClr val="000000"/>
              </a:solidFill>
              <a:latin typeface="Arial"/>
              <a:ea typeface="Arial"/>
              <a:cs typeface="Arial"/>
              <a:sym typeface="Arial"/>
            </a:endParaRPr>
          </a:p>
        </p:txBody>
      </p:sp>
      <p:sp>
        <p:nvSpPr>
          <p:cNvPr id="227" name="Google Shape;227;p5"/>
          <p:cNvSpPr txBox="1"/>
          <p:nvPr>
            <p:ph type="title"/>
          </p:nvPr>
        </p:nvSpPr>
        <p:spPr>
          <a:xfrm>
            <a:off x="838200" y="145669"/>
            <a:ext cx="110794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4000"/>
              <a:t>The age of AI: socially embedded algorithms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0"/>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Workload - Homework</a:t>
            </a:r>
            <a:endParaRPr/>
          </a:p>
        </p:txBody>
      </p:sp>
      <p:sp>
        <p:nvSpPr>
          <p:cNvPr id="614" name="Google Shape;614;p50"/>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700"/>
              </a:spcBef>
              <a:spcAft>
                <a:spcPts val="0"/>
              </a:spcAft>
              <a:buSzPts val="1800"/>
              <a:buChar char="•"/>
            </a:pPr>
            <a:r>
              <a:rPr lang="en-US"/>
              <a:t>Importance – 40% of the final score</a:t>
            </a:r>
            <a:endParaRPr/>
          </a:p>
          <a:p>
            <a:pPr indent="-342900" lvl="0" marL="457200" rtl="0" algn="l">
              <a:lnSpc>
                <a:spcPct val="115000"/>
              </a:lnSpc>
              <a:spcBef>
                <a:spcPts val="0"/>
              </a:spcBef>
              <a:spcAft>
                <a:spcPts val="0"/>
              </a:spcAft>
              <a:buSzPts val="1800"/>
              <a:buChar char="•"/>
            </a:pPr>
            <a:r>
              <a:rPr lang="en-US"/>
              <a:t>Timeline</a:t>
            </a:r>
            <a:endParaRPr/>
          </a:p>
          <a:p>
            <a:pPr indent="-342900" lvl="1" marL="914400" rtl="0" algn="l">
              <a:lnSpc>
                <a:spcPct val="115000"/>
              </a:lnSpc>
              <a:spcBef>
                <a:spcPts val="0"/>
              </a:spcBef>
              <a:spcAft>
                <a:spcPts val="0"/>
              </a:spcAft>
              <a:buSzPts val="1800"/>
              <a:buChar char="•"/>
            </a:pPr>
            <a:r>
              <a:rPr lang="en-US"/>
              <a:t>HW #1: Research ethics </a:t>
            </a:r>
            <a:endParaRPr/>
          </a:p>
          <a:p>
            <a:pPr indent="-342900" lvl="2" marL="1371600" rtl="0" algn="l">
              <a:lnSpc>
                <a:spcPct val="115000"/>
              </a:lnSpc>
              <a:spcBef>
                <a:spcPts val="0"/>
              </a:spcBef>
              <a:spcAft>
                <a:spcPts val="0"/>
              </a:spcAft>
              <a:buSzPts val="1800"/>
              <a:buChar char="•"/>
            </a:pPr>
            <a:r>
              <a:rPr lang="en-US" sz="2000">
                <a:solidFill>
                  <a:srgbClr val="FF0000"/>
                </a:solidFill>
              </a:rPr>
              <a:t>Due </a:t>
            </a:r>
            <a:r>
              <a:rPr lang="en-US">
                <a:solidFill>
                  <a:srgbClr val="FF0000"/>
                </a:solidFill>
              </a:rPr>
              <a:t>1</a:t>
            </a:r>
            <a:r>
              <a:rPr lang="en-US" sz="2000">
                <a:solidFill>
                  <a:srgbClr val="FF0000"/>
                </a:solidFill>
              </a:rPr>
              <a:t>/</a:t>
            </a:r>
            <a:r>
              <a:rPr lang="en-US">
                <a:solidFill>
                  <a:srgbClr val="FF0000"/>
                </a:solidFill>
              </a:rPr>
              <a:t>17</a:t>
            </a:r>
            <a:endParaRPr sz="2000">
              <a:solidFill>
                <a:srgbClr val="FF0000"/>
              </a:solidFill>
            </a:endParaRPr>
          </a:p>
          <a:p>
            <a:pPr indent="-342900" lvl="1" marL="914400" rtl="0" algn="l">
              <a:lnSpc>
                <a:spcPct val="115000"/>
              </a:lnSpc>
              <a:spcBef>
                <a:spcPts val="0"/>
              </a:spcBef>
              <a:spcAft>
                <a:spcPts val="0"/>
              </a:spcAft>
              <a:buSzPts val="1800"/>
              <a:buChar char="•"/>
            </a:pPr>
            <a:r>
              <a:rPr lang="en-US" sz="2400"/>
              <a:t>HW #</a:t>
            </a:r>
            <a:r>
              <a:rPr lang="en-US"/>
              <a:t>2</a:t>
            </a:r>
            <a:r>
              <a:rPr lang="en-US" sz="2400"/>
              <a:t>: </a:t>
            </a:r>
            <a:r>
              <a:rPr lang="en-US"/>
              <a:t>Bias in Data and Prediction</a:t>
            </a:r>
            <a:r>
              <a:rPr lang="en-US" sz="2400"/>
              <a:t> </a:t>
            </a:r>
            <a:endParaRPr sz="2400"/>
          </a:p>
          <a:p>
            <a:pPr indent="-342900" lvl="2" marL="1371600" rtl="0" algn="l">
              <a:lnSpc>
                <a:spcPct val="115000"/>
              </a:lnSpc>
              <a:spcBef>
                <a:spcPts val="0"/>
              </a:spcBef>
              <a:spcAft>
                <a:spcPts val="0"/>
              </a:spcAft>
              <a:buSzPts val="1800"/>
              <a:buChar char="•"/>
            </a:pPr>
            <a:r>
              <a:rPr lang="en-US" sz="2000">
                <a:solidFill>
                  <a:srgbClr val="FF0000"/>
                </a:solidFill>
              </a:rPr>
              <a:t>Due </a:t>
            </a:r>
            <a:r>
              <a:rPr lang="en-US">
                <a:solidFill>
                  <a:srgbClr val="FF0000"/>
                </a:solidFill>
              </a:rPr>
              <a:t>2/7</a:t>
            </a:r>
            <a:endParaRPr sz="2000">
              <a:solidFill>
                <a:srgbClr val="FF0000"/>
              </a:solidFill>
            </a:endParaRPr>
          </a:p>
          <a:p>
            <a:pPr indent="-381000" lvl="1" marL="914400" rtl="0" algn="l">
              <a:lnSpc>
                <a:spcPct val="115000"/>
              </a:lnSpc>
              <a:spcBef>
                <a:spcPts val="0"/>
              </a:spcBef>
              <a:spcAft>
                <a:spcPts val="0"/>
              </a:spcAft>
              <a:buSzPts val="2400"/>
              <a:buChar char="•"/>
            </a:pPr>
            <a:r>
              <a:rPr lang="en-US" sz="2400"/>
              <a:t>HW #</a:t>
            </a:r>
            <a:r>
              <a:rPr lang="en-US"/>
              <a:t>3</a:t>
            </a:r>
            <a:r>
              <a:rPr lang="en-US" sz="2400"/>
              <a:t>: </a:t>
            </a:r>
            <a:r>
              <a:rPr lang="en-US"/>
              <a:t>Bias in NLP</a:t>
            </a:r>
            <a:endParaRPr sz="2400"/>
          </a:p>
          <a:p>
            <a:pPr indent="-342900" lvl="2" marL="1371600" rtl="0" algn="l">
              <a:lnSpc>
                <a:spcPct val="115000"/>
              </a:lnSpc>
              <a:spcBef>
                <a:spcPts val="0"/>
              </a:spcBef>
              <a:spcAft>
                <a:spcPts val="0"/>
              </a:spcAft>
              <a:buSzPts val="1800"/>
              <a:buChar char="•"/>
            </a:pPr>
            <a:r>
              <a:rPr lang="en-US">
                <a:solidFill>
                  <a:srgbClr val="FF0000"/>
                </a:solidFill>
              </a:rPr>
              <a:t>Due 2/28 </a:t>
            </a:r>
            <a:endParaRPr>
              <a:solidFill>
                <a:srgbClr val="FF0000"/>
              </a:solidFill>
            </a:endParaRPr>
          </a:p>
          <a:p>
            <a:pPr indent="-342900" lvl="1" marL="914400" rtl="0" algn="l">
              <a:lnSpc>
                <a:spcPct val="115000"/>
              </a:lnSpc>
              <a:spcBef>
                <a:spcPts val="0"/>
              </a:spcBef>
              <a:spcAft>
                <a:spcPts val="0"/>
              </a:spcAft>
              <a:buSzPts val="1800"/>
              <a:buChar char="•"/>
            </a:pPr>
            <a:r>
              <a:rPr lang="en-US"/>
              <a:t>HW #4: Bias in Networks</a:t>
            </a:r>
            <a:endParaRPr/>
          </a:p>
          <a:p>
            <a:pPr indent="-342900" lvl="2" marL="1371600" rtl="0" algn="l">
              <a:lnSpc>
                <a:spcPct val="115000"/>
              </a:lnSpc>
              <a:spcBef>
                <a:spcPts val="0"/>
              </a:spcBef>
              <a:spcAft>
                <a:spcPts val="0"/>
              </a:spcAft>
              <a:buSzPts val="1800"/>
              <a:buChar char="•"/>
            </a:pPr>
            <a:r>
              <a:rPr lang="en-US">
                <a:solidFill>
                  <a:srgbClr val="FF0000"/>
                </a:solidFill>
              </a:rPr>
              <a:t>Due 3/20</a:t>
            </a:r>
            <a:endParaRPr>
              <a:solidFill>
                <a:srgbClr val="FF0000"/>
              </a:solidFill>
            </a:endParaRPr>
          </a:p>
          <a:p>
            <a:pPr indent="-342900" lvl="0" marL="457200" rtl="0" algn="l">
              <a:lnSpc>
                <a:spcPct val="115000"/>
              </a:lnSpc>
              <a:spcBef>
                <a:spcPts val="0"/>
              </a:spcBef>
              <a:spcAft>
                <a:spcPts val="0"/>
              </a:spcAft>
              <a:buSzPts val="1800"/>
              <a:buChar char="•"/>
            </a:pPr>
            <a:r>
              <a:rPr lang="en-US" sz="2400"/>
              <a:t>Grading rubric: see syllabus</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Workload - Quizzes</a:t>
            </a:r>
            <a:endParaRPr/>
          </a:p>
        </p:txBody>
      </p:sp>
      <p:sp>
        <p:nvSpPr>
          <p:cNvPr id="621" name="Google Shape;621;p51"/>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These are </a:t>
            </a:r>
            <a:r>
              <a:rPr lang="en-US"/>
              <a:t>worth 30% of your final score</a:t>
            </a:r>
            <a:endParaRPr/>
          </a:p>
          <a:p>
            <a:pPr indent="-342900" lvl="0" marL="457200" rtl="0" algn="l">
              <a:lnSpc>
                <a:spcPct val="90000"/>
              </a:lnSpc>
              <a:spcBef>
                <a:spcPts val="1000"/>
              </a:spcBef>
              <a:spcAft>
                <a:spcPts val="0"/>
              </a:spcAft>
              <a:buSzPts val="1800"/>
              <a:buChar char="•"/>
            </a:pPr>
            <a:r>
              <a:rPr lang="en-US"/>
              <a:t>Importance</a:t>
            </a:r>
            <a:endParaRPr/>
          </a:p>
          <a:p>
            <a:pPr indent="-342900" lvl="1" marL="914400" rtl="0" algn="l">
              <a:lnSpc>
                <a:spcPct val="90000"/>
              </a:lnSpc>
              <a:spcBef>
                <a:spcPts val="0"/>
              </a:spcBef>
              <a:spcAft>
                <a:spcPts val="0"/>
              </a:spcAft>
              <a:buSzPts val="1800"/>
              <a:buChar char="•"/>
            </a:pPr>
            <a:r>
              <a:rPr lang="en-US"/>
              <a:t>5 quizzes, roughly every other Monday </a:t>
            </a:r>
            <a:r>
              <a:rPr b="1" lang="en-US">
                <a:highlight>
                  <a:srgbClr val="FFFF00"/>
                </a:highlight>
              </a:rPr>
              <a:t>in class</a:t>
            </a:r>
            <a:endParaRPr b="1">
              <a:highlight>
                <a:srgbClr val="FFFF00"/>
              </a:highlight>
            </a:endParaRPr>
          </a:p>
          <a:p>
            <a:pPr indent="0" lvl="0" marL="914400" rtl="0" algn="l">
              <a:lnSpc>
                <a:spcPct val="90000"/>
              </a:lnSpc>
              <a:spcBef>
                <a:spcPts val="0"/>
              </a:spcBef>
              <a:spcAft>
                <a:spcPts val="0"/>
              </a:spcAft>
              <a:buNone/>
            </a:pPr>
            <a:r>
              <a:t/>
            </a:r>
            <a:endParaRPr/>
          </a:p>
          <a:p>
            <a:pPr indent="-342900" lvl="1" marL="914400" rtl="0" algn="l">
              <a:lnSpc>
                <a:spcPct val="90000"/>
              </a:lnSpc>
              <a:spcBef>
                <a:spcPts val="0"/>
              </a:spcBef>
              <a:spcAft>
                <a:spcPts val="0"/>
              </a:spcAft>
              <a:buSzPts val="1800"/>
              <a:buChar char="•"/>
            </a:pPr>
            <a:r>
              <a:rPr lang="en-US"/>
              <a:t>Basic ideas discussed in the class and/or the topics related to the recommended readings</a:t>
            </a:r>
            <a:endParaRPr/>
          </a:p>
          <a:p>
            <a:pPr indent="0" lvl="0" marL="914400" rtl="0" algn="l">
              <a:lnSpc>
                <a:spcPct val="90000"/>
              </a:lnSpc>
              <a:spcBef>
                <a:spcPts val="0"/>
              </a:spcBef>
              <a:spcAft>
                <a:spcPts val="0"/>
              </a:spcAft>
              <a:buNone/>
            </a:pPr>
            <a:r>
              <a:t/>
            </a:r>
            <a:endParaRPr/>
          </a:p>
          <a:p>
            <a:pPr indent="-342900" lvl="1" marL="914400" rtl="0" algn="l">
              <a:lnSpc>
                <a:spcPct val="90000"/>
              </a:lnSpc>
              <a:spcBef>
                <a:spcPts val="0"/>
              </a:spcBef>
              <a:spcAft>
                <a:spcPts val="0"/>
              </a:spcAft>
              <a:buSzPts val="1800"/>
              <a:buFont typeface="Arial"/>
              <a:buChar char="•"/>
            </a:pPr>
            <a:r>
              <a:rPr lang="en-US"/>
              <a:t>Your lowest score will be dropped</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Workload - Projects</a:t>
            </a:r>
            <a:endParaRPr/>
          </a:p>
        </p:txBody>
      </p:sp>
      <p:sp>
        <p:nvSpPr>
          <p:cNvPr id="628" name="Google Shape;628;p52"/>
          <p:cNvSpPr txBox="1"/>
          <p:nvPr>
            <p:ph idx="1" type="body"/>
          </p:nvPr>
        </p:nvSpPr>
        <p:spPr>
          <a:xfrm>
            <a:off x="838200" y="1316250"/>
            <a:ext cx="10515600" cy="54264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700"/>
              </a:spcBef>
              <a:spcAft>
                <a:spcPts val="0"/>
              </a:spcAft>
              <a:buSzPts val="1700"/>
              <a:buChar char="•"/>
            </a:pPr>
            <a:r>
              <a:rPr lang="en-US" sz="2700"/>
              <a:t>Importance – 35% of the final score</a:t>
            </a:r>
            <a:endParaRPr sz="2700"/>
          </a:p>
          <a:p>
            <a:pPr indent="-336550" lvl="0" marL="457200" rtl="0" algn="l">
              <a:lnSpc>
                <a:spcPct val="115000"/>
              </a:lnSpc>
              <a:spcBef>
                <a:spcPts val="0"/>
              </a:spcBef>
              <a:spcAft>
                <a:spcPts val="0"/>
              </a:spcAft>
              <a:buSzPts val="1700"/>
              <a:buChar char="•"/>
            </a:pPr>
            <a:r>
              <a:rPr lang="en-US" sz="2700"/>
              <a:t>Grade breakdown</a:t>
            </a:r>
            <a:endParaRPr sz="2700"/>
          </a:p>
          <a:p>
            <a:pPr indent="-336550" lvl="1" marL="914400" rtl="0" algn="l">
              <a:lnSpc>
                <a:spcPct val="115000"/>
              </a:lnSpc>
              <a:spcBef>
                <a:spcPts val="0"/>
              </a:spcBef>
              <a:spcAft>
                <a:spcPts val="0"/>
              </a:spcAft>
              <a:buClr>
                <a:srgbClr val="000000"/>
              </a:buClr>
              <a:buSzPts val="1700"/>
              <a:buChar char="•"/>
            </a:pPr>
            <a:r>
              <a:rPr lang="en-US" sz="2300">
                <a:solidFill>
                  <a:srgbClr val="FF0000"/>
                </a:solidFill>
              </a:rPr>
              <a:t>Proposal: 3%</a:t>
            </a:r>
            <a:endParaRPr sz="2300">
              <a:solidFill>
                <a:srgbClr val="FF0000"/>
              </a:solidFill>
            </a:endParaRPr>
          </a:p>
          <a:p>
            <a:pPr indent="-336550" lvl="2" marL="1371600" rtl="0" algn="l">
              <a:lnSpc>
                <a:spcPct val="115000"/>
              </a:lnSpc>
              <a:spcBef>
                <a:spcPts val="0"/>
              </a:spcBef>
              <a:spcAft>
                <a:spcPts val="0"/>
              </a:spcAft>
              <a:buClr>
                <a:srgbClr val="000000"/>
              </a:buClr>
              <a:buSzPts val="1700"/>
              <a:buChar char="•"/>
            </a:pPr>
            <a:r>
              <a:rPr lang="en-US" sz="1900">
                <a:solidFill>
                  <a:srgbClr val="FF0000"/>
                </a:solidFill>
              </a:rPr>
              <a:t>Due 2/29</a:t>
            </a:r>
            <a:endParaRPr sz="1900">
              <a:solidFill>
                <a:srgbClr val="FF0000"/>
              </a:solidFill>
            </a:endParaRPr>
          </a:p>
          <a:p>
            <a:pPr indent="-336550" lvl="1" marL="914400" rtl="0" algn="l">
              <a:lnSpc>
                <a:spcPct val="115000"/>
              </a:lnSpc>
              <a:spcBef>
                <a:spcPts val="0"/>
              </a:spcBef>
              <a:spcAft>
                <a:spcPts val="0"/>
              </a:spcAft>
              <a:buClr>
                <a:srgbClr val="000000"/>
              </a:buClr>
              <a:buSzPts val="1700"/>
              <a:buChar char="•"/>
            </a:pPr>
            <a:r>
              <a:rPr lang="en-US" sz="2300">
                <a:solidFill>
                  <a:srgbClr val="FF0000"/>
                </a:solidFill>
              </a:rPr>
              <a:t>Literature Review: 5%</a:t>
            </a:r>
            <a:endParaRPr sz="2300">
              <a:solidFill>
                <a:srgbClr val="FF0000"/>
              </a:solidFill>
            </a:endParaRPr>
          </a:p>
          <a:p>
            <a:pPr indent="-336550" lvl="2" marL="1371600" rtl="0" algn="l">
              <a:lnSpc>
                <a:spcPct val="115000"/>
              </a:lnSpc>
              <a:spcBef>
                <a:spcPts val="0"/>
              </a:spcBef>
              <a:spcAft>
                <a:spcPts val="0"/>
              </a:spcAft>
              <a:buSzPts val="1700"/>
              <a:buChar char="•"/>
            </a:pPr>
            <a:r>
              <a:rPr lang="en-US" sz="1900">
                <a:solidFill>
                  <a:srgbClr val="FF0000"/>
                </a:solidFill>
              </a:rPr>
              <a:t>Due 2/21</a:t>
            </a:r>
            <a:endParaRPr sz="1900">
              <a:solidFill>
                <a:srgbClr val="FF0000"/>
              </a:solidFill>
            </a:endParaRPr>
          </a:p>
          <a:p>
            <a:pPr indent="-374650" lvl="1" marL="914400" rtl="0" algn="l">
              <a:lnSpc>
                <a:spcPct val="115000"/>
              </a:lnSpc>
              <a:spcBef>
                <a:spcPts val="0"/>
              </a:spcBef>
              <a:spcAft>
                <a:spcPts val="0"/>
              </a:spcAft>
              <a:buClr>
                <a:srgbClr val="000000"/>
              </a:buClr>
              <a:buSzPts val="2300"/>
              <a:buChar char="•"/>
            </a:pPr>
            <a:r>
              <a:rPr lang="en-US" sz="2300">
                <a:solidFill>
                  <a:srgbClr val="FF0000"/>
                </a:solidFill>
              </a:rPr>
              <a:t>Mid-term Report: 8%</a:t>
            </a:r>
            <a:endParaRPr sz="2300">
              <a:solidFill>
                <a:srgbClr val="FF0000"/>
              </a:solidFill>
            </a:endParaRPr>
          </a:p>
          <a:p>
            <a:pPr indent="-336550" lvl="2" marL="1371600" rtl="0" algn="l">
              <a:lnSpc>
                <a:spcPct val="115000"/>
              </a:lnSpc>
              <a:spcBef>
                <a:spcPts val="0"/>
              </a:spcBef>
              <a:spcAft>
                <a:spcPts val="0"/>
              </a:spcAft>
              <a:buClr>
                <a:srgbClr val="000000"/>
              </a:buClr>
              <a:buSzPts val="1700"/>
              <a:buChar char="•"/>
            </a:pPr>
            <a:r>
              <a:rPr lang="en-US" sz="1900">
                <a:solidFill>
                  <a:srgbClr val="FF0000"/>
                </a:solidFill>
              </a:rPr>
              <a:t>Due 3/25</a:t>
            </a:r>
            <a:endParaRPr sz="1900">
              <a:solidFill>
                <a:srgbClr val="FF0000"/>
              </a:solidFill>
            </a:endParaRPr>
          </a:p>
          <a:p>
            <a:pPr indent="-336550" lvl="1" marL="914400" rtl="0" algn="l">
              <a:lnSpc>
                <a:spcPct val="115000"/>
              </a:lnSpc>
              <a:spcBef>
                <a:spcPts val="0"/>
              </a:spcBef>
              <a:spcAft>
                <a:spcPts val="0"/>
              </a:spcAft>
              <a:buClr>
                <a:srgbClr val="000000"/>
              </a:buClr>
              <a:buSzPts val="1700"/>
              <a:buChar char="•"/>
            </a:pPr>
            <a:r>
              <a:rPr lang="en-US" sz="2300">
                <a:solidFill>
                  <a:srgbClr val="FF0000"/>
                </a:solidFill>
              </a:rPr>
              <a:t>Peer Review: 4%</a:t>
            </a:r>
            <a:endParaRPr sz="2300">
              <a:solidFill>
                <a:srgbClr val="FF0000"/>
              </a:solidFill>
            </a:endParaRPr>
          </a:p>
          <a:p>
            <a:pPr indent="-336550" lvl="2" marL="1371600" rtl="0" algn="l">
              <a:lnSpc>
                <a:spcPct val="115000"/>
              </a:lnSpc>
              <a:spcBef>
                <a:spcPts val="0"/>
              </a:spcBef>
              <a:spcAft>
                <a:spcPts val="0"/>
              </a:spcAft>
              <a:buClr>
                <a:srgbClr val="000000"/>
              </a:buClr>
              <a:buSzPts val="1700"/>
              <a:buChar char="•"/>
            </a:pPr>
            <a:r>
              <a:rPr lang="en-US" sz="1900">
                <a:solidFill>
                  <a:srgbClr val="FF0000"/>
                </a:solidFill>
              </a:rPr>
              <a:t>Due 4/3</a:t>
            </a:r>
            <a:endParaRPr sz="1900">
              <a:solidFill>
                <a:srgbClr val="FF0000"/>
              </a:solidFill>
            </a:endParaRPr>
          </a:p>
          <a:p>
            <a:pPr indent="-349250" lvl="1" marL="914400" rtl="0" algn="l">
              <a:lnSpc>
                <a:spcPct val="115000"/>
              </a:lnSpc>
              <a:spcBef>
                <a:spcPts val="0"/>
              </a:spcBef>
              <a:spcAft>
                <a:spcPts val="0"/>
              </a:spcAft>
              <a:buClr>
                <a:srgbClr val="000000"/>
              </a:buClr>
              <a:buSzPts val="1900"/>
              <a:buChar char="•"/>
            </a:pPr>
            <a:r>
              <a:rPr lang="en-US" sz="2300">
                <a:solidFill>
                  <a:srgbClr val="FF0000"/>
                </a:solidFill>
              </a:rPr>
              <a:t>Final Pr</a:t>
            </a:r>
            <a:r>
              <a:rPr lang="en-US" sz="2400">
                <a:solidFill>
                  <a:srgbClr val="FF0000"/>
                </a:solidFill>
              </a:rPr>
              <a:t>esentation: 1</a:t>
            </a:r>
            <a:r>
              <a:rPr lang="en-US">
                <a:solidFill>
                  <a:srgbClr val="FF0000"/>
                </a:solidFill>
              </a:rPr>
              <a:t>0</a:t>
            </a:r>
            <a:r>
              <a:rPr lang="en-US" sz="2400">
                <a:solidFill>
                  <a:srgbClr val="FF0000"/>
                </a:solidFill>
              </a:rPr>
              <a:t>%</a:t>
            </a:r>
            <a:endParaRPr sz="2400">
              <a:solidFill>
                <a:srgbClr val="FF0000"/>
              </a:solidFill>
            </a:endParaRPr>
          </a:p>
          <a:p>
            <a:pPr indent="-342900" lvl="2" marL="1371600" rtl="0" algn="l">
              <a:lnSpc>
                <a:spcPct val="115000"/>
              </a:lnSpc>
              <a:spcBef>
                <a:spcPts val="0"/>
              </a:spcBef>
              <a:spcAft>
                <a:spcPts val="0"/>
              </a:spcAft>
              <a:buSzPts val="1800"/>
              <a:buChar char="•"/>
            </a:pPr>
            <a:r>
              <a:rPr lang="en-US">
                <a:solidFill>
                  <a:srgbClr val="FF0000"/>
                </a:solidFill>
              </a:rPr>
              <a:t>4/22 and 4/24, in class</a:t>
            </a:r>
            <a:endParaRPr>
              <a:solidFill>
                <a:srgbClr val="FF0000"/>
              </a:solidFill>
            </a:endParaRPr>
          </a:p>
          <a:p>
            <a:pPr indent="-374650" lvl="1" marL="914400" rtl="0" algn="l">
              <a:lnSpc>
                <a:spcPct val="115000"/>
              </a:lnSpc>
              <a:spcBef>
                <a:spcPts val="0"/>
              </a:spcBef>
              <a:spcAft>
                <a:spcPts val="0"/>
              </a:spcAft>
              <a:buClr>
                <a:srgbClr val="000000"/>
              </a:buClr>
              <a:buSzPts val="2300"/>
              <a:buChar char="•"/>
            </a:pPr>
            <a:r>
              <a:rPr lang="en-US" sz="2300">
                <a:solidFill>
                  <a:srgbClr val="FF0000"/>
                </a:solidFill>
              </a:rPr>
              <a:t>Final Report: 15%</a:t>
            </a:r>
            <a:endParaRPr sz="2300">
              <a:solidFill>
                <a:srgbClr val="FF0000"/>
              </a:solidFill>
            </a:endParaRPr>
          </a:p>
          <a:p>
            <a:pPr indent="-336550" lvl="2" marL="1371600" rtl="0" algn="l">
              <a:lnSpc>
                <a:spcPct val="115000"/>
              </a:lnSpc>
              <a:spcBef>
                <a:spcPts val="0"/>
              </a:spcBef>
              <a:spcAft>
                <a:spcPts val="0"/>
              </a:spcAft>
              <a:buClr>
                <a:srgbClr val="000000"/>
              </a:buClr>
              <a:buSzPts val="1700"/>
              <a:buChar char="•"/>
            </a:pPr>
            <a:r>
              <a:rPr lang="en-US" sz="1900">
                <a:solidFill>
                  <a:srgbClr val="FF0000"/>
                </a:solidFill>
              </a:rPr>
              <a:t>Due 5/3</a:t>
            </a:r>
            <a:endParaRPr>
              <a:solidFill>
                <a:srgbClr val="FF0000"/>
              </a:solidFill>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Grading policy – Late days</a:t>
            </a:r>
            <a:endParaRPr/>
          </a:p>
        </p:txBody>
      </p:sp>
      <p:sp>
        <p:nvSpPr>
          <p:cNvPr id="635" name="Google Shape;635;p53"/>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7 days combined</a:t>
            </a:r>
            <a:endParaRPr/>
          </a:p>
          <a:p>
            <a:pPr indent="-342900" lvl="1" marL="914400" rtl="0" algn="l">
              <a:lnSpc>
                <a:spcPct val="90000"/>
              </a:lnSpc>
              <a:spcBef>
                <a:spcPts val="0"/>
              </a:spcBef>
              <a:spcAft>
                <a:spcPts val="0"/>
              </a:spcAft>
              <a:buSzPts val="1800"/>
              <a:buChar char="•"/>
            </a:pPr>
            <a:r>
              <a:rPr lang="en-US"/>
              <a:t>4 homework assignments and 5 course project assignments (proposal, lit review, midterm report, peer review, final report)</a:t>
            </a:r>
            <a:endParaRPr/>
          </a:p>
          <a:p>
            <a:pPr indent="-342900" lvl="1" marL="914400" rtl="0" algn="l">
              <a:lnSpc>
                <a:spcPct val="90000"/>
              </a:lnSpc>
              <a:spcBef>
                <a:spcPts val="0"/>
              </a:spcBef>
              <a:spcAft>
                <a:spcPts val="0"/>
              </a:spcAft>
              <a:buSzPts val="1800"/>
              <a:buChar char="•"/>
            </a:pPr>
            <a:r>
              <a:rPr lang="en-US"/>
              <a:t>No late days allowed for quizzes</a:t>
            </a:r>
            <a:endParaRPr/>
          </a:p>
          <a:p>
            <a:pPr indent="-342900" lvl="0" marL="457200" rtl="0" algn="l">
              <a:lnSpc>
                <a:spcPct val="90000"/>
              </a:lnSpc>
              <a:spcBef>
                <a:spcPts val="0"/>
              </a:spcBef>
              <a:spcAft>
                <a:spcPts val="0"/>
              </a:spcAft>
              <a:buSzPts val="1800"/>
              <a:buChar char="•"/>
            </a:pPr>
            <a:r>
              <a:rPr lang="en-US"/>
              <a:t>Max 2 days for each submission</a:t>
            </a:r>
            <a:endParaRPr/>
          </a:p>
          <a:p>
            <a:pPr indent="-342900" lvl="0" marL="457200" rtl="0" algn="l">
              <a:lnSpc>
                <a:spcPct val="90000"/>
              </a:lnSpc>
              <a:spcBef>
                <a:spcPts val="0"/>
              </a:spcBef>
              <a:spcAft>
                <a:spcPts val="0"/>
              </a:spcAft>
              <a:buSzPts val="1800"/>
              <a:buChar char="•"/>
            </a:pPr>
            <a:r>
              <a:rPr lang="en-US"/>
              <a:t>Submissions after 2 late days or when 7 late days are used up will lose 20% points per day.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4"/>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3600">
                <a:latin typeface="Arial"/>
                <a:ea typeface="Arial"/>
                <a:cs typeface="Arial"/>
                <a:sym typeface="Arial"/>
              </a:rPr>
              <a:t>Course Project</a:t>
            </a:r>
            <a:endParaRPr/>
          </a:p>
        </p:txBody>
      </p:sp>
      <p:sp>
        <p:nvSpPr>
          <p:cNvPr id="642" name="Google Shape;642;p54"/>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80000"/>
              </a:lnSpc>
              <a:spcBef>
                <a:spcPts val="700"/>
              </a:spcBef>
              <a:spcAft>
                <a:spcPts val="0"/>
              </a:spcAft>
              <a:buSzPts val="1800"/>
              <a:buChar char="•"/>
            </a:pPr>
            <a:r>
              <a:rPr lang="en-US"/>
              <a:t>A research project based on what you have learned in class</a:t>
            </a:r>
            <a:endParaRPr/>
          </a:p>
          <a:p>
            <a:pPr indent="-342900" lvl="0" marL="457200" rtl="0" algn="l">
              <a:lnSpc>
                <a:spcPct val="80000"/>
              </a:lnSpc>
              <a:spcBef>
                <a:spcPts val="0"/>
              </a:spcBef>
              <a:spcAft>
                <a:spcPts val="0"/>
              </a:spcAft>
              <a:buSzPts val="1800"/>
              <a:buChar char="•"/>
            </a:pPr>
            <a:r>
              <a:rPr lang="en-US"/>
              <a:t>Be creative!</a:t>
            </a:r>
            <a:endParaRPr/>
          </a:p>
          <a:p>
            <a:pPr indent="-342900" lvl="0" marL="457200" rtl="0" algn="l">
              <a:lnSpc>
                <a:spcPct val="80000"/>
              </a:lnSpc>
              <a:spcBef>
                <a:spcPts val="0"/>
              </a:spcBef>
              <a:spcAft>
                <a:spcPts val="0"/>
              </a:spcAft>
              <a:buSzPts val="1800"/>
              <a:buChar char="•"/>
            </a:pPr>
            <a:r>
              <a:rPr lang="en-US"/>
              <a:t>An ideal project is one that you could publish a paper about</a:t>
            </a:r>
            <a:endParaRPr/>
          </a:p>
          <a:p>
            <a:pPr indent="-381000" lvl="1" marL="914400" rtl="0" algn="l">
              <a:lnSpc>
                <a:spcPct val="80000"/>
              </a:lnSpc>
              <a:spcBef>
                <a:spcPts val="0"/>
              </a:spcBef>
              <a:spcAft>
                <a:spcPts val="0"/>
              </a:spcAft>
              <a:buSzPts val="2400"/>
              <a:buChar char="•"/>
            </a:pPr>
            <a:r>
              <a:rPr lang="en-US" sz="2400"/>
              <a:t>Empirical validation is important – show that your method beats state-of-the-art</a:t>
            </a:r>
            <a:endParaRPr sz="2400"/>
          </a:p>
          <a:p>
            <a:pPr indent="-342900" lvl="0" marL="457200" rtl="0" algn="l">
              <a:lnSpc>
                <a:spcPct val="80000"/>
              </a:lnSpc>
              <a:spcBef>
                <a:spcPts val="0"/>
              </a:spcBef>
              <a:spcAft>
                <a:spcPts val="0"/>
              </a:spcAft>
              <a:buSzPts val="1800"/>
              <a:buChar char="•"/>
            </a:pPr>
            <a:r>
              <a:rPr lang="en-US"/>
              <a:t>Teaming</a:t>
            </a:r>
            <a:endParaRPr/>
          </a:p>
          <a:p>
            <a:pPr indent="-381000" lvl="1" marL="914400" rtl="0" algn="l">
              <a:lnSpc>
                <a:spcPct val="80000"/>
              </a:lnSpc>
              <a:spcBef>
                <a:spcPts val="0"/>
              </a:spcBef>
              <a:spcAft>
                <a:spcPts val="0"/>
              </a:spcAft>
              <a:buSzPts val="2400"/>
              <a:buChar char="•"/>
            </a:pPr>
            <a:r>
              <a:rPr lang="en-US" sz="2400"/>
              <a:t>2 students</a:t>
            </a:r>
            <a:endParaRPr sz="2400"/>
          </a:p>
          <a:p>
            <a:pPr indent="-381000" lvl="1" marL="914400" rtl="0" algn="l">
              <a:lnSpc>
                <a:spcPct val="80000"/>
              </a:lnSpc>
              <a:spcBef>
                <a:spcPts val="0"/>
              </a:spcBef>
              <a:spcAft>
                <a:spcPts val="0"/>
              </a:spcAft>
              <a:buSzPts val="2400"/>
              <a:buChar char="•"/>
            </a:pPr>
            <a:r>
              <a:rPr lang="en-US" sz="2400"/>
              <a:t>No individual projects</a:t>
            </a:r>
            <a:endParaRPr sz="2400"/>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100"/>
              <a:buNone/>
            </a:pPr>
            <a:r>
              <a:rPr lang="en-US"/>
              <a:t>An Extensive Analysis of Exclusion Bias through Social Media</a:t>
            </a:r>
            <a:endParaRPr/>
          </a:p>
        </p:txBody>
      </p:sp>
      <p:pic>
        <p:nvPicPr>
          <p:cNvPr id="649" name="Google Shape;649;p55"/>
          <p:cNvPicPr preferRelativeResize="0"/>
          <p:nvPr/>
        </p:nvPicPr>
        <p:blipFill rotWithShape="1">
          <a:blip r:embed="rId3">
            <a:alphaModFix/>
          </a:blip>
          <a:srcRect b="0" l="0" r="0" t="0"/>
          <a:stretch/>
        </p:blipFill>
        <p:spPr>
          <a:xfrm>
            <a:off x="152400" y="1554300"/>
            <a:ext cx="4966800" cy="2636700"/>
          </a:xfrm>
          <a:prstGeom prst="rect">
            <a:avLst/>
          </a:prstGeom>
          <a:noFill/>
          <a:ln>
            <a:noFill/>
          </a:ln>
        </p:spPr>
      </p:pic>
      <p:pic>
        <p:nvPicPr>
          <p:cNvPr id="650" name="Google Shape;650;p55"/>
          <p:cNvPicPr preferRelativeResize="0"/>
          <p:nvPr/>
        </p:nvPicPr>
        <p:blipFill rotWithShape="1">
          <a:blip r:embed="rId4">
            <a:alphaModFix/>
          </a:blip>
          <a:srcRect b="0" l="0" r="0" t="0"/>
          <a:stretch/>
        </p:blipFill>
        <p:spPr>
          <a:xfrm>
            <a:off x="6086675" y="1554300"/>
            <a:ext cx="4899926" cy="3135950"/>
          </a:xfrm>
          <a:prstGeom prst="rect">
            <a:avLst/>
          </a:prstGeom>
          <a:noFill/>
          <a:ln>
            <a:noFill/>
          </a:ln>
        </p:spPr>
      </p:pic>
      <p:pic>
        <p:nvPicPr>
          <p:cNvPr id="651" name="Google Shape;651;p55"/>
          <p:cNvPicPr preferRelativeResize="0"/>
          <p:nvPr/>
        </p:nvPicPr>
        <p:blipFill rotWithShape="1">
          <a:blip r:embed="rId5">
            <a:alphaModFix/>
          </a:blip>
          <a:srcRect b="0" l="0" r="0" t="0"/>
          <a:stretch/>
        </p:blipFill>
        <p:spPr>
          <a:xfrm>
            <a:off x="152400" y="4343400"/>
            <a:ext cx="5596354" cy="23622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Unfair Fairness Evaluation</a:t>
            </a:r>
            <a:endParaRPr/>
          </a:p>
        </p:txBody>
      </p:sp>
      <p:pic>
        <p:nvPicPr>
          <p:cNvPr id="658" name="Google Shape;658;p56"/>
          <p:cNvPicPr preferRelativeResize="0"/>
          <p:nvPr/>
        </p:nvPicPr>
        <p:blipFill rotWithShape="1">
          <a:blip r:embed="rId3">
            <a:alphaModFix/>
          </a:blip>
          <a:srcRect b="0" l="0" r="0" t="0"/>
          <a:stretch/>
        </p:blipFill>
        <p:spPr>
          <a:xfrm>
            <a:off x="76200" y="1706700"/>
            <a:ext cx="7964826" cy="3766550"/>
          </a:xfrm>
          <a:prstGeom prst="rect">
            <a:avLst/>
          </a:prstGeom>
          <a:noFill/>
          <a:ln>
            <a:noFill/>
          </a:ln>
        </p:spPr>
      </p:pic>
      <p:pic>
        <p:nvPicPr>
          <p:cNvPr id="659" name="Google Shape;659;p56"/>
          <p:cNvPicPr preferRelativeResize="0"/>
          <p:nvPr/>
        </p:nvPicPr>
        <p:blipFill rotWithShape="1">
          <a:blip r:embed="rId4">
            <a:alphaModFix/>
          </a:blip>
          <a:srcRect b="0" l="0" r="0" t="0"/>
          <a:stretch/>
        </p:blipFill>
        <p:spPr>
          <a:xfrm>
            <a:off x="8193426" y="1554300"/>
            <a:ext cx="3846175" cy="26822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7"/>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Regional Ageism in Traffic Policing Activity</a:t>
            </a:r>
            <a:endParaRPr/>
          </a:p>
        </p:txBody>
      </p:sp>
      <p:pic>
        <p:nvPicPr>
          <p:cNvPr id="666" name="Google Shape;666;p57"/>
          <p:cNvPicPr preferRelativeResize="0"/>
          <p:nvPr/>
        </p:nvPicPr>
        <p:blipFill rotWithShape="1">
          <a:blip r:embed="rId3">
            <a:alphaModFix/>
          </a:blip>
          <a:srcRect b="0" l="0" r="0" t="0"/>
          <a:stretch/>
        </p:blipFill>
        <p:spPr>
          <a:xfrm>
            <a:off x="152400" y="1325700"/>
            <a:ext cx="5242635" cy="5151300"/>
          </a:xfrm>
          <a:prstGeom prst="rect">
            <a:avLst/>
          </a:prstGeom>
          <a:noFill/>
          <a:ln>
            <a:noFill/>
          </a:ln>
        </p:spPr>
      </p:pic>
      <p:pic>
        <p:nvPicPr>
          <p:cNvPr id="667" name="Google Shape;667;p57"/>
          <p:cNvPicPr preferRelativeResize="0"/>
          <p:nvPr/>
        </p:nvPicPr>
        <p:blipFill rotWithShape="1">
          <a:blip r:embed="rId4">
            <a:alphaModFix/>
          </a:blip>
          <a:srcRect b="0" l="0" r="0" t="0"/>
          <a:stretch/>
        </p:blipFill>
        <p:spPr>
          <a:xfrm>
            <a:off x="5547435" y="1173300"/>
            <a:ext cx="5200650" cy="3028950"/>
          </a:xfrm>
          <a:prstGeom prst="rect">
            <a:avLst/>
          </a:prstGeom>
          <a:noFill/>
          <a:ln>
            <a:noFill/>
          </a:ln>
        </p:spPr>
      </p:pic>
      <p:pic>
        <p:nvPicPr>
          <p:cNvPr id="668" name="Google Shape;668;p57"/>
          <p:cNvPicPr preferRelativeResize="0"/>
          <p:nvPr/>
        </p:nvPicPr>
        <p:blipFill rotWithShape="1">
          <a:blip r:embed="rId5">
            <a:alphaModFix/>
          </a:blip>
          <a:srcRect b="0" l="0" r="0" t="0"/>
          <a:stretch/>
        </p:blipFill>
        <p:spPr>
          <a:xfrm>
            <a:off x="7399885" y="4367800"/>
            <a:ext cx="2315330" cy="2350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(Example!) Data sets</a:t>
            </a:r>
            <a:endParaRPr/>
          </a:p>
        </p:txBody>
      </p:sp>
      <p:sp>
        <p:nvSpPr>
          <p:cNvPr id="675" name="Google Shape;675;p58"/>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1000"/>
              </a:spcBef>
              <a:spcAft>
                <a:spcPts val="0"/>
              </a:spcAft>
              <a:buSzPts val="2400"/>
              <a:buChar char="•"/>
            </a:pPr>
            <a:r>
              <a:rPr lang="en-US" sz="2400"/>
              <a:t>Social data</a:t>
            </a:r>
            <a:endParaRPr sz="2400"/>
          </a:p>
          <a:p>
            <a:pPr indent="-381000" lvl="1" marL="914400" rtl="0" algn="l">
              <a:lnSpc>
                <a:spcPct val="90000"/>
              </a:lnSpc>
              <a:spcBef>
                <a:spcPts val="0"/>
              </a:spcBef>
              <a:spcAft>
                <a:spcPts val="0"/>
              </a:spcAft>
              <a:buSzPts val="2400"/>
              <a:buChar char="•"/>
            </a:pPr>
            <a:r>
              <a:rPr lang="en-US"/>
              <a:t>Harvard Dataverse</a:t>
            </a:r>
            <a:endParaRPr/>
          </a:p>
          <a:p>
            <a:pPr indent="-381000" lvl="2" marL="1371600" rtl="0" algn="l">
              <a:lnSpc>
                <a:spcPct val="90000"/>
              </a:lnSpc>
              <a:spcBef>
                <a:spcPts val="0"/>
              </a:spcBef>
              <a:spcAft>
                <a:spcPts val="0"/>
              </a:spcAft>
              <a:buSzPts val="2400"/>
              <a:buChar char="•"/>
            </a:pPr>
            <a:r>
              <a:rPr lang="en-US" sz="2400" u="sng">
                <a:solidFill>
                  <a:schemeClr val="hlink"/>
                </a:solidFill>
                <a:latin typeface="Arial"/>
                <a:ea typeface="Arial"/>
                <a:cs typeface="Arial"/>
                <a:sym typeface="Arial"/>
                <a:hlinkClick r:id="rId3"/>
              </a:rPr>
              <a:t>https://dataverse.harvard.edu/</a:t>
            </a:r>
            <a:endParaRPr sz="2400"/>
          </a:p>
          <a:p>
            <a:pPr indent="-381000" lvl="0" marL="457200" rtl="0" algn="l">
              <a:lnSpc>
                <a:spcPct val="90000"/>
              </a:lnSpc>
              <a:spcBef>
                <a:spcPts val="0"/>
              </a:spcBef>
              <a:spcAft>
                <a:spcPts val="0"/>
              </a:spcAft>
              <a:buSzPts val="2400"/>
              <a:buChar char="•"/>
            </a:pPr>
            <a:r>
              <a:rPr lang="en-US" sz="2400"/>
              <a:t>Online networks/social media</a:t>
            </a:r>
            <a:endParaRPr sz="2400"/>
          </a:p>
          <a:p>
            <a:pPr indent="-381000" lvl="1" marL="914400" rtl="0" algn="l">
              <a:lnSpc>
                <a:spcPct val="90000"/>
              </a:lnSpc>
              <a:spcBef>
                <a:spcPts val="0"/>
              </a:spcBef>
              <a:spcAft>
                <a:spcPts val="0"/>
              </a:spcAft>
              <a:buSzPts val="2400"/>
              <a:buChar char="•"/>
            </a:pPr>
            <a:r>
              <a:rPr lang="en-US"/>
              <a:t>SNAP </a:t>
            </a:r>
            <a:r>
              <a:rPr lang="en-US" u="sng">
                <a:solidFill>
                  <a:schemeClr val="hlink"/>
                </a:solidFill>
                <a:latin typeface="Arial"/>
                <a:ea typeface="Arial"/>
                <a:cs typeface="Arial"/>
                <a:sym typeface="Arial"/>
                <a:hlinkClick r:id="rId4"/>
              </a:rPr>
              <a:t>http://snap.stanford.edu/</a:t>
            </a:r>
            <a:endParaRPr/>
          </a:p>
          <a:p>
            <a:pPr indent="-381000" lvl="0" marL="457200" rtl="0" algn="l">
              <a:lnSpc>
                <a:spcPct val="90000"/>
              </a:lnSpc>
              <a:spcBef>
                <a:spcPts val="0"/>
              </a:spcBef>
              <a:spcAft>
                <a:spcPts val="0"/>
              </a:spcAft>
              <a:buSzPts val="2400"/>
              <a:buChar char="•"/>
            </a:pPr>
            <a:r>
              <a:rPr lang="en-US" sz="2400"/>
              <a:t>Education</a:t>
            </a:r>
            <a:endParaRPr sz="2400"/>
          </a:p>
          <a:p>
            <a:pPr indent="-381000" lvl="1" marL="914400" rtl="0" algn="l">
              <a:lnSpc>
                <a:spcPct val="90000"/>
              </a:lnSpc>
              <a:spcBef>
                <a:spcPts val="0"/>
              </a:spcBef>
              <a:spcAft>
                <a:spcPts val="0"/>
              </a:spcAft>
              <a:buSzPts val="2400"/>
              <a:buChar char="•"/>
            </a:pPr>
            <a:r>
              <a:rPr lang="en-US" u="sng">
                <a:solidFill>
                  <a:schemeClr val="hlink"/>
                </a:solidFill>
                <a:latin typeface="Arial"/>
                <a:ea typeface="Arial"/>
                <a:cs typeface="Arial"/>
                <a:sym typeface="Arial"/>
                <a:hlinkClick r:id="rId5"/>
              </a:rPr>
              <a:t>https://pslcdatashop.web.cmu.edu/</a:t>
            </a:r>
            <a:endParaRPr/>
          </a:p>
          <a:p>
            <a:pPr indent="-381000" lvl="0" marL="457200" rtl="0" algn="l">
              <a:lnSpc>
                <a:spcPct val="90000"/>
              </a:lnSpc>
              <a:spcBef>
                <a:spcPts val="0"/>
              </a:spcBef>
              <a:spcAft>
                <a:spcPts val="0"/>
              </a:spcAft>
              <a:buSzPts val="2400"/>
              <a:buChar char="•"/>
            </a:pPr>
            <a:r>
              <a:rPr lang="en-US" sz="2400"/>
              <a:t>COMPAS Dataset: </a:t>
            </a:r>
            <a:r>
              <a:rPr lang="en-US" sz="2400" u="sng">
                <a:solidFill>
                  <a:schemeClr val="hlink"/>
                </a:solidFill>
                <a:latin typeface="Arial"/>
                <a:ea typeface="Arial"/>
                <a:cs typeface="Arial"/>
                <a:sym typeface="Arial"/>
                <a:hlinkClick r:id="rId6"/>
              </a:rPr>
              <a:t>https://github.com/propublica/compas-analysis/</a:t>
            </a:r>
            <a:endParaRPr sz="2400"/>
          </a:p>
          <a:p>
            <a:pPr indent="-381000" lvl="0" marL="457200" rtl="0" algn="l">
              <a:lnSpc>
                <a:spcPct val="90000"/>
              </a:lnSpc>
              <a:spcBef>
                <a:spcPts val="0"/>
              </a:spcBef>
              <a:spcAft>
                <a:spcPts val="0"/>
              </a:spcAft>
              <a:buSzPts val="2400"/>
              <a:buChar char="•"/>
            </a:pPr>
            <a:r>
              <a:rPr lang="en-US" sz="2400"/>
              <a:t>Diversity in Faces: </a:t>
            </a:r>
            <a:r>
              <a:rPr lang="en-US" sz="2400" u="sng">
                <a:solidFill>
                  <a:schemeClr val="hlink"/>
                </a:solidFill>
                <a:latin typeface="Arial"/>
                <a:ea typeface="Arial"/>
                <a:cs typeface="Arial"/>
                <a:sym typeface="Arial"/>
                <a:hlinkClick r:id="rId7"/>
              </a:rPr>
              <a:t>https://www.research.ibm.com/artificial-intelligence/trusted-ai/diversity-in-faces/</a:t>
            </a:r>
            <a:endParaRPr sz="2400"/>
          </a:p>
          <a:p>
            <a:pPr indent="-381000" lvl="0" marL="457200" rtl="0" algn="l">
              <a:lnSpc>
                <a:spcPct val="90000"/>
              </a:lnSpc>
              <a:spcBef>
                <a:spcPts val="0"/>
              </a:spcBef>
              <a:spcAft>
                <a:spcPts val="0"/>
              </a:spcAft>
              <a:buSzPts val="2400"/>
              <a:buChar char="•"/>
            </a:pPr>
            <a:r>
              <a:rPr lang="en-US" sz="2400"/>
              <a:t>UCI Adult Dataset: </a:t>
            </a:r>
            <a:r>
              <a:rPr lang="en-US" sz="2400" u="sng">
                <a:solidFill>
                  <a:schemeClr val="hlink"/>
                </a:solidFill>
                <a:latin typeface="Arial"/>
                <a:ea typeface="Arial"/>
                <a:cs typeface="Arial"/>
                <a:sym typeface="Arial"/>
                <a:hlinkClick r:id="rId8"/>
              </a:rPr>
              <a:t>https://archive.ics.uci.edu/ml/datasets/Adult</a:t>
            </a:r>
            <a:endParaRPr sz="2400"/>
          </a:p>
          <a:p>
            <a:pPr indent="0" lvl="0" marL="0" rtl="0" algn="l">
              <a:lnSpc>
                <a:spcPct val="90000"/>
              </a:lnSpc>
              <a:spcBef>
                <a:spcPts val="1000"/>
              </a:spcBef>
              <a:spcAft>
                <a:spcPts val="0"/>
              </a:spcAft>
              <a:buSzPts val="1800"/>
              <a:buNone/>
            </a:pPr>
            <a:r>
              <a:t/>
            </a:r>
            <a:endParaRPr sz="2400"/>
          </a:p>
          <a:p>
            <a:pPr indent="0" lvl="0" marL="0" rtl="0" algn="l">
              <a:lnSpc>
                <a:spcPct val="90000"/>
              </a:lnSpc>
              <a:spcBef>
                <a:spcPts val="1000"/>
              </a:spcBef>
              <a:spcAft>
                <a:spcPts val="0"/>
              </a:spcAft>
              <a:buSzPts val="1800"/>
              <a:buNone/>
            </a:pPr>
            <a:r>
              <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Project Proposal</a:t>
            </a:r>
            <a:endParaRPr/>
          </a:p>
        </p:txBody>
      </p:sp>
      <p:sp>
        <p:nvSpPr>
          <p:cNvPr id="682" name="Google Shape;682;p59"/>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200"/>
              <a:buFont typeface="Calibri"/>
              <a:buChar char="•"/>
            </a:pPr>
            <a:r>
              <a:rPr lang="en-US" sz="3200"/>
              <a:t>Proposal should include: </a:t>
            </a:r>
            <a:endParaRPr/>
          </a:p>
          <a:p>
            <a:pPr indent="-285750" lvl="1" marL="742950" rtl="0" algn="l">
              <a:lnSpc>
                <a:spcPct val="80000"/>
              </a:lnSpc>
              <a:spcBef>
                <a:spcPts val="560"/>
              </a:spcBef>
              <a:spcAft>
                <a:spcPts val="0"/>
              </a:spcAft>
              <a:buSzPts val="2800"/>
              <a:buFont typeface="Calibri"/>
              <a:buChar char="–"/>
            </a:pPr>
            <a:r>
              <a:rPr lang="en-US" sz="2800"/>
              <a:t> Title</a:t>
            </a:r>
            <a:endParaRPr/>
          </a:p>
          <a:p>
            <a:pPr indent="-228600" lvl="2" marL="1143000" rtl="0" algn="l">
              <a:lnSpc>
                <a:spcPct val="80000"/>
              </a:lnSpc>
              <a:spcBef>
                <a:spcPts val="480"/>
              </a:spcBef>
              <a:spcAft>
                <a:spcPts val="0"/>
              </a:spcAft>
              <a:buSzPts val="2400"/>
              <a:buFont typeface="Calibri"/>
              <a:buChar char="•"/>
            </a:pPr>
            <a:r>
              <a:rPr lang="en-US" sz="2400"/>
              <a:t>This should be the title of your final paper  </a:t>
            </a:r>
            <a:endParaRPr/>
          </a:p>
          <a:p>
            <a:pPr indent="-285750" lvl="1" marL="742950" rtl="0" algn="l">
              <a:lnSpc>
                <a:spcPct val="80000"/>
              </a:lnSpc>
              <a:spcBef>
                <a:spcPts val="560"/>
              </a:spcBef>
              <a:spcAft>
                <a:spcPts val="0"/>
              </a:spcAft>
              <a:buSzPts val="2800"/>
              <a:buFont typeface="Calibri"/>
              <a:buChar char="–"/>
            </a:pPr>
            <a:r>
              <a:rPr lang="en-US" sz="2800"/>
              <a:t>Authors</a:t>
            </a:r>
            <a:endParaRPr/>
          </a:p>
          <a:p>
            <a:pPr indent="-228600" lvl="2" marL="1143000" rtl="0" algn="l">
              <a:lnSpc>
                <a:spcPct val="80000"/>
              </a:lnSpc>
              <a:spcBef>
                <a:spcPts val="480"/>
              </a:spcBef>
              <a:spcAft>
                <a:spcPts val="0"/>
              </a:spcAft>
              <a:buSzPts val="2400"/>
              <a:buFont typeface="Calibri"/>
              <a:buChar char="•"/>
            </a:pPr>
            <a:r>
              <a:rPr lang="en-US" sz="2400"/>
              <a:t>The people who will be involved in the project </a:t>
            </a:r>
            <a:endParaRPr/>
          </a:p>
          <a:p>
            <a:pPr indent="-285750" lvl="1" marL="742950" rtl="0" algn="l">
              <a:lnSpc>
                <a:spcPct val="80000"/>
              </a:lnSpc>
              <a:spcBef>
                <a:spcPts val="560"/>
              </a:spcBef>
              <a:spcAft>
                <a:spcPts val="0"/>
              </a:spcAft>
              <a:buSzPts val="2800"/>
              <a:buFont typeface="Calibri"/>
              <a:buChar char="–"/>
            </a:pPr>
            <a:r>
              <a:rPr lang="en-US" sz="2800"/>
              <a:t>A description of the project</a:t>
            </a:r>
            <a:endParaRPr/>
          </a:p>
          <a:p>
            <a:pPr indent="-228600" lvl="2" marL="1143000" rtl="0" algn="l">
              <a:lnSpc>
                <a:spcPct val="80000"/>
              </a:lnSpc>
              <a:spcBef>
                <a:spcPts val="480"/>
              </a:spcBef>
              <a:spcAft>
                <a:spcPts val="0"/>
              </a:spcAft>
              <a:buSzPts val="2400"/>
              <a:buFont typeface="Calibri"/>
              <a:buChar char="•"/>
            </a:pPr>
            <a:r>
              <a:rPr lang="en-US" sz="2400"/>
              <a:t>Be sure to state what you think is new and innovative about your project</a:t>
            </a:r>
            <a:endParaRPr/>
          </a:p>
          <a:p>
            <a:pPr indent="-228600" lvl="2" marL="1143000" rtl="0" algn="l">
              <a:lnSpc>
                <a:spcPct val="80000"/>
              </a:lnSpc>
              <a:spcBef>
                <a:spcPts val="480"/>
              </a:spcBef>
              <a:spcAft>
                <a:spcPts val="0"/>
              </a:spcAft>
              <a:buSzPts val="2400"/>
              <a:buFont typeface="Calibri"/>
              <a:buChar char="•"/>
            </a:pPr>
            <a:r>
              <a:rPr lang="en-US" sz="2400"/>
              <a:t>The use of pictures and screen shots is encouraged</a:t>
            </a:r>
            <a:endParaRPr/>
          </a:p>
          <a:p>
            <a:pPr indent="-285750" lvl="1" marL="742950" rtl="0" algn="l">
              <a:lnSpc>
                <a:spcPct val="80000"/>
              </a:lnSpc>
              <a:spcBef>
                <a:spcPts val="560"/>
              </a:spcBef>
              <a:spcAft>
                <a:spcPts val="0"/>
              </a:spcAft>
              <a:buSzPts val="2800"/>
              <a:buFont typeface="Calibri"/>
              <a:buChar char="–"/>
            </a:pPr>
            <a:r>
              <a:rPr lang="en-US" sz="2800"/>
              <a:t>The date you would like to present your project </a:t>
            </a:r>
            <a:endParaRPr/>
          </a:p>
          <a:p>
            <a:pPr indent="-285750" lvl="1" marL="742950" rtl="0" algn="l">
              <a:lnSpc>
                <a:spcPct val="80000"/>
              </a:lnSpc>
              <a:spcBef>
                <a:spcPts val="560"/>
              </a:spcBef>
              <a:spcAft>
                <a:spcPts val="0"/>
              </a:spcAft>
              <a:buSzPts val="2800"/>
              <a:buFont typeface="Calibri"/>
              <a:buChar char="–"/>
            </a:pPr>
            <a:r>
              <a:rPr lang="en-US" sz="2800"/>
              <a:t>Length – 2 pages (max)</a:t>
            </a:r>
            <a:endParaRPr/>
          </a:p>
          <a:p>
            <a:pPr indent="-285750" lvl="1" marL="742950" rtl="0" algn="l">
              <a:lnSpc>
                <a:spcPct val="80000"/>
              </a:lnSpc>
              <a:spcBef>
                <a:spcPts val="560"/>
              </a:spcBef>
              <a:spcAft>
                <a:spcPts val="0"/>
              </a:spcAft>
              <a:buSzPts val="2800"/>
              <a:buFont typeface="Calibri"/>
              <a:buChar char="–"/>
            </a:pPr>
            <a:r>
              <a:rPr lang="en-US" sz="2800"/>
              <a:t>Format: Latex</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b="0" l="0" r="0" t="0"/>
          <a:stretch/>
        </p:blipFill>
        <p:spPr>
          <a:xfrm>
            <a:off x="7567021" y="2942766"/>
            <a:ext cx="2732918" cy="2082223"/>
          </a:xfrm>
          <a:prstGeom prst="rect">
            <a:avLst/>
          </a:prstGeom>
          <a:noFill/>
          <a:ln>
            <a:noFill/>
          </a:ln>
        </p:spPr>
      </p:pic>
      <p:pic>
        <p:nvPicPr>
          <p:cNvPr descr="Lightbulb and gear with solid fill" id="234" name="Google Shape;234;p6"/>
          <p:cNvPicPr preferRelativeResize="0"/>
          <p:nvPr/>
        </p:nvPicPr>
        <p:blipFill rotWithShape="1">
          <a:blip r:embed="rId4">
            <a:alphaModFix/>
          </a:blip>
          <a:srcRect b="0" l="0" r="0" t="0"/>
          <a:stretch/>
        </p:blipFill>
        <p:spPr>
          <a:xfrm>
            <a:off x="8311436" y="1864938"/>
            <a:ext cx="1056350" cy="1084390"/>
          </a:xfrm>
          <a:prstGeom prst="rect">
            <a:avLst/>
          </a:prstGeom>
          <a:noFill/>
          <a:ln>
            <a:noFill/>
          </a:ln>
        </p:spPr>
      </p:pic>
      <p:pic>
        <p:nvPicPr>
          <p:cNvPr descr="Gears outline" id="235" name="Google Shape;235;p6"/>
          <p:cNvPicPr preferRelativeResize="0"/>
          <p:nvPr/>
        </p:nvPicPr>
        <p:blipFill rotWithShape="1">
          <a:blip r:embed="rId5">
            <a:alphaModFix/>
          </a:blip>
          <a:srcRect b="0" l="0" r="0" t="0"/>
          <a:stretch/>
        </p:blipFill>
        <p:spPr>
          <a:xfrm>
            <a:off x="4295886" y="2811614"/>
            <a:ext cx="2406428" cy="2406428"/>
          </a:xfrm>
          <a:prstGeom prst="rect">
            <a:avLst/>
          </a:prstGeom>
          <a:noFill/>
          <a:ln>
            <a:noFill/>
          </a:ln>
        </p:spPr>
      </p:pic>
      <p:grpSp>
        <p:nvGrpSpPr>
          <p:cNvPr id="236" name="Google Shape;236;p6"/>
          <p:cNvGrpSpPr/>
          <p:nvPr/>
        </p:nvGrpSpPr>
        <p:grpSpPr>
          <a:xfrm>
            <a:off x="3364068" y="1681296"/>
            <a:ext cx="722472" cy="733424"/>
            <a:chOff x="3443327" y="2225802"/>
            <a:chExt cx="722472" cy="733424"/>
          </a:xfrm>
        </p:grpSpPr>
        <p:sp>
          <p:nvSpPr>
            <p:cNvPr id="237" name="Google Shape;237;p6"/>
            <p:cNvSpPr/>
            <p:nvPr/>
          </p:nvSpPr>
          <p:spPr>
            <a:xfrm>
              <a:off x="3542292" y="2323147"/>
              <a:ext cx="113157" cy="113157"/>
            </a:xfrm>
            <a:custGeom>
              <a:rect b="b" l="l" r="r" t="t"/>
              <a:pathLst>
                <a:path extrusionOk="0" h="113157" w="113157">
                  <a:moveTo>
                    <a:pt x="113157" y="56579"/>
                  </a:moveTo>
                  <a:cubicBezTo>
                    <a:pt x="113157" y="87826"/>
                    <a:pt x="87826" y="113157"/>
                    <a:pt x="56578" y="113157"/>
                  </a:cubicBezTo>
                  <a:cubicBezTo>
                    <a:pt x="25331" y="113157"/>
                    <a:pt x="0" y="87826"/>
                    <a:pt x="0" y="56578"/>
                  </a:cubicBezTo>
                  <a:cubicBezTo>
                    <a:pt x="0" y="25331"/>
                    <a:pt x="25331" y="0"/>
                    <a:pt x="56578" y="0"/>
                  </a:cubicBezTo>
                  <a:cubicBezTo>
                    <a:pt x="87826" y="0"/>
                    <a:pt x="113157" y="25331"/>
                    <a:pt x="113157" y="565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
            <p:cNvSpPr/>
            <p:nvPr/>
          </p:nvSpPr>
          <p:spPr>
            <a:xfrm>
              <a:off x="3443327" y="2353773"/>
              <a:ext cx="493343" cy="605453"/>
            </a:xfrm>
            <a:custGeom>
              <a:rect b="b" l="l" r="r" t="t"/>
              <a:pathLst>
                <a:path extrusionOk="0" h="605453" w="493343">
                  <a:moveTo>
                    <a:pt x="489204" y="4140"/>
                  </a:moveTo>
                  <a:cubicBezTo>
                    <a:pt x="483604" y="-1380"/>
                    <a:pt x="474611" y="-1380"/>
                    <a:pt x="469011" y="4140"/>
                  </a:cubicBezTo>
                  <a:lnTo>
                    <a:pt x="345948" y="127203"/>
                  </a:lnTo>
                  <a:cubicBezTo>
                    <a:pt x="336113" y="124427"/>
                    <a:pt x="325545" y="127114"/>
                    <a:pt x="318230" y="134251"/>
                  </a:cubicBezTo>
                  <a:cubicBezTo>
                    <a:pt x="316230" y="136252"/>
                    <a:pt x="280702" y="194354"/>
                    <a:pt x="280702" y="194354"/>
                  </a:cubicBezTo>
                  <a:lnTo>
                    <a:pt x="270034" y="148920"/>
                  </a:lnTo>
                  <a:cubicBezTo>
                    <a:pt x="268621" y="143062"/>
                    <a:pt x="265699" y="137676"/>
                    <a:pt x="261557" y="133299"/>
                  </a:cubicBezTo>
                  <a:cubicBezTo>
                    <a:pt x="244001" y="119108"/>
                    <a:pt x="223797" y="108552"/>
                    <a:pt x="202121" y="102247"/>
                  </a:cubicBezTo>
                  <a:cubicBezTo>
                    <a:pt x="186797" y="98970"/>
                    <a:pt x="171207" y="97089"/>
                    <a:pt x="155543" y="96628"/>
                  </a:cubicBezTo>
                  <a:cubicBezTo>
                    <a:pt x="139740" y="96871"/>
                    <a:pt x="124041" y="99242"/>
                    <a:pt x="108871" y="103676"/>
                  </a:cubicBezTo>
                  <a:cubicBezTo>
                    <a:pt x="86998" y="109410"/>
                    <a:pt x="66710" y="120027"/>
                    <a:pt x="49530" y="134728"/>
                  </a:cubicBezTo>
                  <a:cubicBezTo>
                    <a:pt x="45351" y="139078"/>
                    <a:pt x="42422" y="144474"/>
                    <a:pt x="41053" y="150349"/>
                  </a:cubicBezTo>
                  <a:cubicBezTo>
                    <a:pt x="41053" y="150349"/>
                    <a:pt x="0" y="322751"/>
                    <a:pt x="0" y="325609"/>
                  </a:cubicBezTo>
                  <a:cubicBezTo>
                    <a:pt x="0" y="341391"/>
                    <a:pt x="12794" y="354184"/>
                    <a:pt x="28575" y="354184"/>
                  </a:cubicBezTo>
                  <a:cubicBezTo>
                    <a:pt x="41222" y="353859"/>
                    <a:pt x="52150" y="345256"/>
                    <a:pt x="55436" y="333038"/>
                  </a:cubicBezTo>
                  <a:lnTo>
                    <a:pt x="85154" y="210070"/>
                  </a:lnTo>
                  <a:lnTo>
                    <a:pt x="85154" y="605453"/>
                  </a:lnTo>
                  <a:lnTo>
                    <a:pt x="141446" y="605453"/>
                  </a:lnTo>
                  <a:lnTo>
                    <a:pt x="141446" y="351040"/>
                  </a:lnTo>
                  <a:lnTo>
                    <a:pt x="170021" y="351040"/>
                  </a:lnTo>
                  <a:lnTo>
                    <a:pt x="170021" y="605453"/>
                  </a:lnTo>
                  <a:lnTo>
                    <a:pt x="226219" y="605453"/>
                  </a:lnTo>
                  <a:lnTo>
                    <a:pt x="226219" y="208261"/>
                  </a:lnTo>
                  <a:lnTo>
                    <a:pt x="236696" y="253028"/>
                  </a:lnTo>
                  <a:cubicBezTo>
                    <a:pt x="237423" y="256123"/>
                    <a:pt x="239479" y="258737"/>
                    <a:pt x="242316" y="260172"/>
                  </a:cubicBezTo>
                  <a:cubicBezTo>
                    <a:pt x="253269" y="268579"/>
                    <a:pt x="266612" y="273282"/>
                    <a:pt x="280416" y="273602"/>
                  </a:cubicBezTo>
                  <a:cubicBezTo>
                    <a:pt x="289404" y="274860"/>
                    <a:pt x="298310" y="270815"/>
                    <a:pt x="303276" y="263220"/>
                  </a:cubicBezTo>
                  <a:lnTo>
                    <a:pt x="361379" y="167970"/>
                  </a:lnTo>
                  <a:cubicBezTo>
                    <a:pt x="365092" y="162114"/>
                    <a:pt x="366486" y="155082"/>
                    <a:pt x="365284" y="148253"/>
                  </a:cubicBezTo>
                  <a:lnTo>
                    <a:pt x="489109" y="24428"/>
                  </a:lnTo>
                  <a:cubicBezTo>
                    <a:pt x="494717" y="18844"/>
                    <a:pt x="494760" y="9777"/>
                    <a:pt x="489204" y="41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p:nvPr/>
          </p:nvSpPr>
          <p:spPr>
            <a:xfrm>
              <a:off x="3622874" y="2225802"/>
              <a:ext cx="542925" cy="390525"/>
            </a:xfrm>
            <a:custGeom>
              <a:rect b="b" l="l" r="r" t="t"/>
              <a:pathLst>
                <a:path extrusionOk="0" h="390525" w="542925">
                  <a:moveTo>
                    <a:pt x="504825" y="0"/>
                  </a:moveTo>
                  <a:lnTo>
                    <a:pt x="38100" y="0"/>
                  </a:lnTo>
                  <a:cubicBezTo>
                    <a:pt x="17058" y="0"/>
                    <a:pt x="0" y="17058"/>
                    <a:pt x="0" y="38100"/>
                  </a:cubicBezTo>
                  <a:lnTo>
                    <a:pt x="0" y="72390"/>
                  </a:lnTo>
                  <a:cubicBezTo>
                    <a:pt x="14564" y="76354"/>
                    <a:pt x="27748" y="84266"/>
                    <a:pt x="38100" y="95250"/>
                  </a:cubicBezTo>
                  <a:lnTo>
                    <a:pt x="38100" y="38100"/>
                  </a:lnTo>
                  <a:lnTo>
                    <a:pt x="504825" y="38100"/>
                  </a:lnTo>
                  <a:lnTo>
                    <a:pt x="504825" y="352425"/>
                  </a:lnTo>
                  <a:lnTo>
                    <a:pt x="179737" y="352425"/>
                  </a:lnTo>
                  <a:lnTo>
                    <a:pt x="156496" y="390525"/>
                  </a:lnTo>
                  <a:lnTo>
                    <a:pt x="504825" y="390525"/>
                  </a:lnTo>
                  <a:cubicBezTo>
                    <a:pt x="525867" y="390525"/>
                    <a:pt x="542925" y="373467"/>
                    <a:pt x="542925" y="352425"/>
                  </a:cubicBezTo>
                  <a:lnTo>
                    <a:pt x="542925" y="38100"/>
                  </a:lnTo>
                  <a:cubicBezTo>
                    <a:pt x="542925" y="17058"/>
                    <a:pt x="525867" y="0"/>
                    <a:pt x="50482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6"/>
          <p:cNvSpPr/>
          <p:nvPr/>
        </p:nvSpPr>
        <p:spPr>
          <a:xfrm>
            <a:off x="4053484" y="3419060"/>
            <a:ext cx="616894" cy="2228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41" name="Google Shape;241;p6"/>
          <p:cNvPicPr preferRelativeResize="0"/>
          <p:nvPr/>
        </p:nvPicPr>
        <p:blipFill rotWithShape="1">
          <a:blip r:embed="rId6">
            <a:alphaModFix/>
          </a:blip>
          <a:srcRect b="0" l="0" r="0" t="0"/>
          <a:stretch/>
        </p:blipFill>
        <p:spPr>
          <a:xfrm>
            <a:off x="748745" y="2663715"/>
            <a:ext cx="2206817" cy="2297216"/>
          </a:xfrm>
          <a:prstGeom prst="rect">
            <a:avLst/>
          </a:prstGeom>
          <a:noFill/>
          <a:ln>
            <a:noFill/>
          </a:ln>
        </p:spPr>
      </p:pic>
      <p:sp>
        <p:nvSpPr>
          <p:cNvPr id="242" name="Google Shape;242;p6"/>
          <p:cNvSpPr/>
          <p:nvPr/>
        </p:nvSpPr>
        <p:spPr>
          <a:xfrm>
            <a:off x="3250314" y="3256774"/>
            <a:ext cx="1129813" cy="794943"/>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3" name="Google Shape;243;p6"/>
          <p:cNvSpPr/>
          <p:nvPr/>
        </p:nvSpPr>
        <p:spPr>
          <a:xfrm>
            <a:off x="6702314" y="3218907"/>
            <a:ext cx="1129813" cy="794943"/>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4" name="Google Shape;244;p6"/>
          <p:cNvSpPr txBox="1"/>
          <p:nvPr/>
        </p:nvSpPr>
        <p:spPr>
          <a:xfrm>
            <a:off x="7514190" y="5061557"/>
            <a:ext cx="31568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ourier New"/>
                <a:ea typeface="Courier New"/>
                <a:cs typeface="Courier New"/>
                <a:sym typeface="Courier New"/>
              </a:rPr>
              <a:t>applications</a:t>
            </a:r>
            <a:endParaRPr b="0" i="0" sz="1400" u="none" cap="none" strike="noStrike">
              <a:solidFill>
                <a:srgbClr val="000000"/>
              </a:solidFill>
              <a:latin typeface="Arial"/>
              <a:ea typeface="Arial"/>
              <a:cs typeface="Arial"/>
              <a:sym typeface="Arial"/>
            </a:endParaRPr>
          </a:p>
        </p:txBody>
      </p:sp>
      <p:sp>
        <p:nvSpPr>
          <p:cNvPr id="245" name="Google Shape;245;p6"/>
          <p:cNvSpPr txBox="1"/>
          <p:nvPr/>
        </p:nvSpPr>
        <p:spPr>
          <a:xfrm>
            <a:off x="3991167" y="5044106"/>
            <a:ext cx="2711147"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ourier New"/>
                <a:ea typeface="Courier New"/>
                <a:cs typeface="Courier New"/>
                <a:sym typeface="Courier New"/>
              </a:rPr>
              <a:t>AI</a:t>
            </a:r>
            <a:r>
              <a:rPr b="1" i="0" lang="en-US" sz="3200" u="none" cap="none" strike="noStrike">
                <a:solidFill>
                  <a:srgbClr val="000000"/>
                </a:solidFill>
                <a:latin typeface="Arial"/>
                <a:ea typeface="Arial"/>
                <a:cs typeface="Arial"/>
                <a:sym typeface="Arial"/>
              </a:rPr>
              <a:t> </a:t>
            </a:r>
            <a:r>
              <a:rPr b="1" i="0" lang="en-US" sz="2800" u="none" cap="none" strike="noStrike">
                <a:solidFill>
                  <a:srgbClr val="000000"/>
                </a:solidFill>
                <a:latin typeface="Courier New"/>
                <a:ea typeface="Courier New"/>
                <a:cs typeface="Courier New"/>
                <a:sym typeface="Courier New"/>
              </a:rPr>
              <a:t>algorithms</a:t>
            </a:r>
            <a:endParaRPr b="0" i="0" sz="1400" u="none" cap="none" strike="noStrike">
              <a:solidFill>
                <a:srgbClr val="000000"/>
              </a:solidFill>
              <a:latin typeface="Arial"/>
              <a:ea typeface="Arial"/>
              <a:cs typeface="Arial"/>
              <a:sym typeface="Arial"/>
            </a:endParaRPr>
          </a:p>
        </p:txBody>
      </p:sp>
      <p:sp>
        <p:nvSpPr>
          <p:cNvPr id="246" name="Google Shape;246;p6"/>
          <p:cNvSpPr txBox="1"/>
          <p:nvPr/>
        </p:nvSpPr>
        <p:spPr>
          <a:xfrm>
            <a:off x="232914" y="5176704"/>
            <a:ext cx="35202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Arial"/>
                <a:ea typeface="Arial"/>
                <a:cs typeface="Arial"/>
                <a:sym typeface="Arial"/>
              </a:rPr>
              <a:t> </a:t>
            </a:r>
            <a:r>
              <a:rPr b="1" i="0" lang="en-US" sz="2800" u="none" cap="none" strike="sngStrike">
                <a:solidFill>
                  <a:srgbClr val="000000"/>
                </a:solidFill>
                <a:latin typeface="Courier New"/>
                <a:ea typeface="Courier New"/>
                <a:cs typeface="Courier New"/>
                <a:sym typeface="Courier New"/>
              </a:rPr>
              <a:t>massive</a:t>
            </a:r>
            <a:r>
              <a:rPr b="1" i="0" lang="en-US" sz="3200" u="none" cap="none" strike="noStrike">
                <a:solidFill>
                  <a:srgbClr val="000000"/>
                </a:solidFill>
                <a:latin typeface="Arial"/>
                <a:ea typeface="Arial"/>
                <a:cs typeface="Arial"/>
                <a:sym typeface="Arial"/>
              </a:rPr>
              <a:t> </a:t>
            </a:r>
            <a:r>
              <a:rPr b="1" i="0" lang="en-US" sz="2800" u="none" cap="none" strike="noStrike">
                <a:solidFill>
                  <a:srgbClr val="000000"/>
                </a:solidFill>
                <a:latin typeface="Courier New"/>
                <a:ea typeface="Courier New"/>
                <a:cs typeface="Courier New"/>
                <a:sym typeface="Courier New"/>
              </a:rPr>
              <a:t>data</a:t>
            </a:r>
            <a:endParaRPr b="0" i="0" sz="1400" u="none" cap="none" strike="noStrike">
              <a:solidFill>
                <a:srgbClr val="000000"/>
              </a:solidFill>
              <a:latin typeface="Arial"/>
              <a:ea typeface="Arial"/>
              <a:cs typeface="Arial"/>
              <a:sym typeface="Arial"/>
            </a:endParaRPr>
          </a:p>
        </p:txBody>
      </p:sp>
      <p:sp>
        <p:nvSpPr>
          <p:cNvPr id="247" name="Google Shape;247;p6"/>
          <p:cNvSpPr txBox="1"/>
          <p:nvPr/>
        </p:nvSpPr>
        <p:spPr>
          <a:xfrm>
            <a:off x="4205695" y="1414744"/>
            <a:ext cx="420873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ground truth data </a:t>
            </a:r>
            <a:r>
              <a:rPr b="1" i="0" lang="en-US" sz="2400" u="none" cap="none" strike="noStrike">
                <a:solidFill>
                  <a:srgbClr val="C00000"/>
                </a:solidFill>
                <a:latin typeface="Arial"/>
                <a:ea typeface="Arial"/>
                <a:cs typeface="Arial"/>
                <a:sym typeface="Arial"/>
              </a:rPr>
              <a:t>is subjective: noisy &amp; biased</a:t>
            </a:r>
            <a:endParaRPr b="0" i="0" sz="1400" u="none" cap="none" strike="noStrike">
              <a:solidFill>
                <a:srgbClr val="000000"/>
              </a:solidFill>
              <a:latin typeface="Arial"/>
              <a:ea typeface="Arial"/>
              <a:cs typeface="Arial"/>
              <a:sym typeface="Arial"/>
            </a:endParaRPr>
          </a:p>
        </p:txBody>
      </p:sp>
      <p:sp>
        <p:nvSpPr>
          <p:cNvPr id="248" name="Google Shape;248;p6"/>
          <p:cNvSpPr/>
          <p:nvPr/>
        </p:nvSpPr>
        <p:spPr>
          <a:xfrm rot="5400000">
            <a:off x="5476581" y="2247676"/>
            <a:ext cx="605452" cy="755953"/>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6"/>
          <p:cNvSpPr txBox="1"/>
          <p:nvPr/>
        </p:nvSpPr>
        <p:spPr>
          <a:xfrm>
            <a:off x="493840" y="4881006"/>
            <a:ext cx="192938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0000"/>
                </a:solidFill>
                <a:latin typeface="Arial"/>
                <a:ea typeface="Arial"/>
                <a:cs typeface="Arial"/>
                <a:sym typeface="Arial"/>
              </a:rPr>
              <a:t>biased</a:t>
            </a:r>
            <a:endParaRPr b="0" i="0" sz="1400" u="none" cap="none" strike="noStrike">
              <a:solidFill>
                <a:srgbClr val="000000"/>
              </a:solidFill>
              <a:latin typeface="Arial"/>
              <a:ea typeface="Arial"/>
              <a:cs typeface="Arial"/>
              <a:sym typeface="Arial"/>
            </a:endParaRPr>
          </a:p>
        </p:txBody>
      </p:sp>
      <p:cxnSp>
        <p:nvCxnSpPr>
          <p:cNvPr id="250" name="Google Shape;250;p6"/>
          <p:cNvCxnSpPr>
            <a:stCxn id="244" idx="2"/>
            <a:endCxn id="246" idx="2"/>
          </p:cNvCxnSpPr>
          <p:nvPr/>
        </p:nvCxnSpPr>
        <p:spPr>
          <a:xfrm rot="5400000">
            <a:off x="5454505" y="2123377"/>
            <a:ext cx="176700" cy="7099500"/>
          </a:xfrm>
          <a:prstGeom prst="bentConnector3">
            <a:avLst>
              <a:gd fmla="val 636756" name="adj1"/>
            </a:avLst>
          </a:prstGeom>
          <a:noFill/>
          <a:ln cap="flat" cmpd="sng" w="127000">
            <a:solidFill>
              <a:srgbClr val="C00000">
                <a:alpha val="60000"/>
              </a:srgbClr>
            </a:solidFill>
            <a:prstDash val="solid"/>
            <a:round/>
            <a:headEnd len="sm" w="sm" type="none"/>
            <a:tailEnd len="med" w="med" type="triangle"/>
          </a:ln>
        </p:spPr>
      </p:cxnSp>
      <p:sp>
        <p:nvSpPr>
          <p:cNvPr id="251" name="Google Shape;251;p6"/>
          <p:cNvSpPr txBox="1"/>
          <p:nvPr/>
        </p:nvSpPr>
        <p:spPr>
          <a:xfrm>
            <a:off x="2530170" y="5878767"/>
            <a:ext cx="640331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0000"/>
                </a:solidFill>
                <a:latin typeface="Arial"/>
                <a:ea typeface="Arial"/>
                <a:cs typeface="Arial"/>
                <a:sym typeface="Arial"/>
              </a:rPr>
              <a:t>applications create more data for AI, creating feedback loops</a:t>
            </a:r>
            <a:endParaRPr b="0" i="0" sz="1400" u="none" cap="none" strike="noStrike">
              <a:solidFill>
                <a:srgbClr val="000000"/>
              </a:solidFill>
              <a:latin typeface="Arial"/>
              <a:ea typeface="Arial"/>
              <a:cs typeface="Arial"/>
              <a:sym typeface="Arial"/>
            </a:endParaRPr>
          </a:p>
        </p:txBody>
      </p:sp>
      <p:sp>
        <p:nvSpPr>
          <p:cNvPr id="252" name="Google Shape;252;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4000"/>
              <a:t>The age of AI: what could go wrong?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0"/>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Project Paper</a:t>
            </a:r>
            <a:endParaRPr/>
          </a:p>
        </p:txBody>
      </p:sp>
      <p:sp>
        <p:nvSpPr>
          <p:cNvPr id="689" name="Google Shape;689;p60"/>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800"/>
              <a:buFont typeface="Calibri"/>
              <a:buChar char="•"/>
            </a:pPr>
            <a:r>
              <a:rPr lang="en-US"/>
              <a:t>Due at the beginning of the last class</a:t>
            </a:r>
            <a:endParaRPr/>
          </a:p>
          <a:p>
            <a:pPr indent="-342900" lvl="0" marL="342900" rtl="0" algn="l">
              <a:lnSpc>
                <a:spcPct val="90000"/>
              </a:lnSpc>
              <a:spcBef>
                <a:spcPts val="560"/>
              </a:spcBef>
              <a:spcAft>
                <a:spcPts val="0"/>
              </a:spcAft>
              <a:buSzPts val="2800"/>
              <a:buFont typeface="Calibri"/>
              <a:buChar char="•"/>
            </a:pPr>
            <a:r>
              <a:rPr lang="en-US"/>
              <a:t>Length: 5 pages</a:t>
            </a:r>
            <a:endParaRPr/>
          </a:p>
          <a:p>
            <a:pPr indent="-342900" lvl="0" marL="342900" rtl="0" algn="l">
              <a:lnSpc>
                <a:spcPct val="90000"/>
              </a:lnSpc>
              <a:spcBef>
                <a:spcPts val="560"/>
              </a:spcBef>
              <a:spcAft>
                <a:spcPts val="0"/>
              </a:spcAft>
              <a:buSzPts val="2800"/>
              <a:buFont typeface="Calibri"/>
              <a:buChar char="•"/>
            </a:pPr>
            <a:r>
              <a:rPr lang="en-US"/>
              <a:t>Format: Latex – same as project proposal</a:t>
            </a:r>
            <a:endParaRPr/>
          </a:p>
          <a:p>
            <a:pPr indent="-285750" lvl="1" marL="742950" rtl="0" algn="l">
              <a:lnSpc>
                <a:spcPct val="90000"/>
              </a:lnSpc>
              <a:spcBef>
                <a:spcPts val="560"/>
              </a:spcBef>
              <a:spcAft>
                <a:spcPts val="0"/>
              </a:spcAft>
              <a:buSzPts val="2400"/>
              <a:buFont typeface="Calibri"/>
              <a:buChar char="–"/>
            </a:pPr>
            <a:r>
              <a:rPr lang="en-US"/>
              <a:t>use overleaf.com</a:t>
            </a:r>
            <a:endParaRPr/>
          </a:p>
          <a:p>
            <a:pPr indent="-342900" lvl="0" marL="342900" rtl="0" algn="l">
              <a:lnSpc>
                <a:spcPct val="90000"/>
              </a:lnSpc>
              <a:spcBef>
                <a:spcPts val="560"/>
              </a:spcBef>
              <a:spcAft>
                <a:spcPts val="0"/>
              </a:spcAft>
              <a:buSzPts val="2800"/>
              <a:buFont typeface="Calibri"/>
              <a:buChar char="•"/>
            </a:pPr>
            <a:r>
              <a:rPr lang="en-US"/>
              <a:t>Content:</a:t>
            </a:r>
            <a:endParaRPr/>
          </a:p>
          <a:p>
            <a:pPr indent="-285750" lvl="1" marL="742950" rtl="0" algn="l">
              <a:lnSpc>
                <a:spcPct val="90000"/>
              </a:lnSpc>
              <a:spcBef>
                <a:spcPts val="480"/>
              </a:spcBef>
              <a:spcAft>
                <a:spcPts val="0"/>
              </a:spcAft>
              <a:buSzPts val="2400"/>
              <a:buFont typeface="Calibri"/>
              <a:buChar char="–"/>
            </a:pPr>
            <a:r>
              <a:rPr lang="en-US"/>
              <a:t>Title block</a:t>
            </a:r>
            <a:endParaRPr/>
          </a:p>
          <a:p>
            <a:pPr indent="-285750" lvl="1" marL="742950" rtl="0" algn="l">
              <a:lnSpc>
                <a:spcPct val="90000"/>
              </a:lnSpc>
              <a:spcBef>
                <a:spcPts val="480"/>
              </a:spcBef>
              <a:spcAft>
                <a:spcPts val="0"/>
              </a:spcAft>
              <a:buSzPts val="2400"/>
              <a:buFont typeface="Calibri"/>
              <a:buChar char="–"/>
            </a:pPr>
            <a:r>
              <a:rPr lang="en-US"/>
              <a:t>Abstract</a:t>
            </a:r>
            <a:endParaRPr/>
          </a:p>
          <a:p>
            <a:pPr indent="-285750" lvl="1" marL="742950" rtl="0" algn="l">
              <a:lnSpc>
                <a:spcPct val="90000"/>
              </a:lnSpc>
              <a:spcBef>
                <a:spcPts val="480"/>
              </a:spcBef>
              <a:spcAft>
                <a:spcPts val="0"/>
              </a:spcAft>
              <a:buSzPts val="2400"/>
              <a:buFont typeface="Calibri"/>
              <a:buChar char="–"/>
            </a:pPr>
            <a:r>
              <a:rPr lang="en-US"/>
              <a:t>Body</a:t>
            </a:r>
            <a:endParaRPr/>
          </a:p>
          <a:p>
            <a:pPr indent="-285750" lvl="1" marL="742950" rtl="0" algn="l">
              <a:lnSpc>
                <a:spcPct val="90000"/>
              </a:lnSpc>
              <a:spcBef>
                <a:spcPts val="480"/>
              </a:spcBef>
              <a:spcAft>
                <a:spcPts val="0"/>
              </a:spcAft>
              <a:buSzPts val="2400"/>
              <a:buFont typeface="Calibri"/>
              <a:buChar char="–"/>
            </a:pPr>
            <a:r>
              <a:rPr lang="en-US"/>
              <a:t>References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1"/>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Project paper: Title Block	</a:t>
            </a:r>
            <a:endParaRPr/>
          </a:p>
        </p:txBody>
      </p:sp>
      <p:sp>
        <p:nvSpPr>
          <p:cNvPr id="696" name="Google Shape;696;p61"/>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800"/>
              <a:buFont typeface="Calibri"/>
              <a:buChar char="•"/>
            </a:pPr>
            <a:r>
              <a:rPr lang="en-US"/>
              <a:t>Title of the paper</a:t>
            </a:r>
            <a:endParaRPr/>
          </a:p>
          <a:p>
            <a:pPr indent="-285750" lvl="1" marL="742950" rtl="0" algn="l">
              <a:lnSpc>
                <a:spcPct val="90000"/>
              </a:lnSpc>
              <a:spcBef>
                <a:spcPts val="480"/>
              </a:spcBef>
              <a:spcAft>
                <a:spcPts val="0"/>
              </a:spcAft>
              <a:buSzPts val="2400"/>
              <a:buFont typeface="Calibri"/>
              <a:buChar char="–"/>
            </a:pPr>
            <a:r>
              <a:rPr lang="en-US"/>
              <a:t>Choose a title that highlights the contribution of your paper </a:t>
            </a:r>
            <a:endParaRPr/>
          </a:p>
          <a:p>
            <a:pPr indent="-285750" lvl="1" marL="742950" rtl="0" algn="l">
              <a:lnSpc>
                <a:spcPct val="90000"/>
              </a:lnSpc>
              <a:spcBef>
                <a:spcPts val="480"/>
              </a:spcBef>
              <a:spcAft>
                <a:spcPts val="0"/>
              </a:spcAft>
              <a:buSzPts val="2400"/>
              <a:buFont typeface="Calibri"/>
              <a:buChar char="–"/>
            </a:pPr>
            <a:r>
              <a:rPr lang="en-US"/>
              <a:t>Keep it short (&lt;16 words)</a:t>
            </a:r>
            <a:endParaRPr/>
          </a:p>
          <a:p>
            <a:pPr indent="-285750" lvl="1" marL="742950" rtl="0" algn="l">
              <a:lnSpc>
                <a:spcPct val="90000"/>
              </a:lnSpc>
              <a:spcBef>
                <a:spcPts val="480"/>
              </a:spcBef>
              <a:spcAft>
                <a:spcPts val="0"/>
              </a:spcAft>
              <a:buSzPts val="2400"/>
              <a:buFont typeface="Calibri"/>
              <a:buChar char="–"/>
            </a:pPr>
            <a:r>
              <a:rPr lang="en-US"/>
              <a:t>Title should summarize the main outcome of the study</a:t>
            </a:r>
            <a:endParaRPr/>
          </a:p>
          <a:p>
            <a:pPr indent="-342900" lvl="0" marL="342900" rtl="0" algn="l">
              <a:lnSpc>
                <a:spcPct val="90000"/>
              </a:lnSpc>
              <a:spcBef>
                <a:spcPts val="480"/>
              </a:spcBef>
              <a:spcAft>
                <a:spcPts val="0"/>
              </a:spcAft>
              <a:buSzPts val="2800"/>
              <a:buFont typeface="Calibri"/>
              <a:buChar char="•"/>
            </a:pPr>
            <a:r>
              <a:rPr lang="en-US"/>
              <a:t>Full names of the authors</a:t>
            </a:r>
            <a:endParaRPr/>
          </a:p>
          <a:p>
            <a:pPr indent="-285750" lvl="1" marL="742950" rtl="0" algn="l">
              <a:lnSpc>
                <a:spcPct val="90000"/>
              </a:lnSpc>
              <a:spcBef>
                <a:spcPts val="480"/>
              </a:spcBef>
              <a:spcAft>
                <a:spcPts val="0"/>
              </a:spcAft>
              <a:buSzPts val="2400"/>
              <a:buFont typeface="Calibri"/>
              <a:buChar char="–"/>
            </a:pPr>
            <a:r>
              <a:rPr lang="en-US"/>
              <a:t>Address includes affiliation:</a:t>
            </a:r>
            <a:endParaRPr/>
          </a:p>
          <a:p>
            <a:pPr indent="-228600" lvl="2" marL="1143000" rtl="0" algn="l">
              <a:lnSpc>
                <a:spcPct val="90000"/>
              </a:lnSpc>
              <a:spcBef>
                <a:spcPts val="400"/>
              </a:spcBef>
              <a:spcAft>
                <a:spcPts val="0"/>
              </a:spcAft>
              <a:buSzPts val="2000"/>
              <a:buFont typeface="Calibri"/>
              <a:buChar char="•"/>
            </a:pPr>
            <a:r>
              <a:rPr lang="en-US"/>
              <a:t>University of Southern California</a:t>
            </a:r>
            <a:endParaRPr/>
          </a:p>
          <a:p>
            <a:pPr indent="-228600" lvl="2" marL="1143000" rtl="0" algn="l">
              <a:lnSpc>
                <a:spcPct val="90000"/>
              </a:lnSpc>
              <a:spcBef>
                <a:spcPts val="400"/>
              </a:spcBef>
              <a:spcAft>
                <a:spcPts val="0"/>
              </a:spcAft>
              <a:buSzPts val="2000"/>
              <a:buFont typeface="Calibri"/>
              <a:buChar char="•"/>
            </a:pPr>
            <a:r>
              <a:rPr lang="en-US"/>
              <a:t>Computer Science Department</a:t>
            </a:r>
            <a:endParaRPr/>
          </a:p>
          <a:p>
            <a:pPr indent="-228600" lvl="2" marL="1143000" rtl="0" algn="l">
              <a:lnSpc>
                <a:spcPct val="90000"/>
              </a:lnSpc>
              <a:spcBef>
                <a:spcPts val="400"/>
              </a:spcBef>
              <a:spcAft>
                <a:spcPts val="0"/>
              </a:spcAft>
              <a:buSzPts val="2000"/>
              <a:buFont typeface="Calibri"/>
              <a:buChar char="•"/>
            </a:pPr>
            <a:r>
              <a:rPr lang="en-US"/>
              <a:t>Los Angeles, CA 90089</a:t>
            </a:r>
            <a:endParaRPr/>
          </a:p>
          <a:p>
            <a:pPr indent="-228600" lvl="2" marL="1143000" rtl="0" algn="l">
              <a:lnSpc>
                <a:spcPct val="90000"/>
              </a:lnSpc>
              <a:spcBef>
                <a:spcPts val="400"/>
              </a:spcBef>
              <a:spcAft>
                <a:spcPts val="0"/>
              </a:spcAft>
              <a:buSzPts val="2000"/>
              <a:buFont typeface="Calibri"/>
              <a:buChar char="•"/>
            </a:pPr>
            <a:r>
              <a:rPr lang="en-US"/>
              <a:t>Your email address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2"/>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Project paper: Abstract</a:t>
            </a:r>
            <a:endParaRPr/>
          </a:p>
        </p:txBody>
      </p:sp>
      <p:sp>
        <p:nvSpPr>
          <p:cNvPr id="703" name="Google Shape;703;p62"/>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Calibri"/>
              <a:buChar char="•"/>
            </a:pPr>
            <a:r>
              <a:rPr lang="en-US"/>
              <a:t>An abstract is a 100-250 word summary of your paper</a:t>
            </a:r>
            <a:endParaRPr/>
          </a:p>
          <a:p>
            <a:pPr indent="-285750" lvl="1" marL="742950" rtl="0" algn="l">
              <a:lnSpc>
                <a:spcPct val="100000"/>
              </a:lnSpc>
              <a:spcBef>
                <a:spcPts val="480"/>
              </a:spcBef>
              <a:spcAft>
                <a:spcPts val="0"/>
              </a:spcAft>
              <a:buSzPts val="2400"/>
              <a:buFont typeface="Calibri"/>
              <a:buChar char="–"/>
            </a:pPr>
            <a:r>
              <a:rPr lang="en-US"/>
              <a:t>Identify the problem you are solving</a:t>
            </a:r>
            <a:endParaRPr/>
          </a:p>
          <a:p>
            <a:pPr indent="-285750" lvl="1" marL="742950" rtl="0" algn="l">
              <a:lnSpc>
                <a:spcPct val="100000"/>
              </a:lnSpc>
              <a:spcBef>
                <a:spcPts val="480"/>
              </a:spcBef>
              <a:spcAft>
                <a:spcPts val="0"/>
              </a:spcAft>
              <a:buSzPts val="2400"/>
              <a:buFont typeface="Calibri"/>
              <a:buChar char="–"/>
            </a:pPr>
            <a:r>
              <a:rPr lang="en-US"/>
              <a:t>Describe your solution</a:t>
            </a:r>
            <a:endParaRPr/>
          </a:p>
          <a:p>
            <a:pPr indent="-285750" lvl="1" marL="742950" rtl="0" algn="l">
              <a:lnSpc>
                <a:spcPct val="100000"/>
              </a:lnSpc>
              <a:spcBef>
                <a:spcPts val="480"/>
              </a:spcBef>
              <a:spcAft>
                <a:spcPts val="0"/>
              </a:spcAft>
              <a:buSzPts val="2400"/>
              <a:buFont typeface="Calibri"/>
              <a:buChar char="–"/>
            </a:pPr>
            <a:r>
              <a:rPr lang="en-US"/>
              <a:t>Summarize the results that support your solution</a:t>
            </a:r>
            <a:endParaRPr/>
          </a:p>
          <a:p>
            <a:pPr indent="-342900" lvl="0" marL="342900" rtl="0" algn="l">
              <a:lnSpc>
                <a:spcPct val="100000"/>
              </a:lnSpc>
              <a:spcBef>
                <a:spcPts val="560"/>
              </a:spcBef>
              <a:spcAft>
                <a:spcPts val="0"/>
              </a:spcAft>
              <a:buSzPts val="2800"/>
              <a:buFont typeface="Calibri"/>
              <a:buChar char="•"/>
            </a:pPr>
            <a:r>
              <a:rPr lang="en-US"/>
              <a:t>An abstract is NOT the same as the introduction</a:t>
            </a:r>
            <a:endParaRPr/>
          </a:p>
          <a:p>
            <a:pPr indent="-285750" lvl="1" marL="742950" rtl="0" algn="l">
              <a:lnSpc>
                <a:spcPct val="100000"/>
              </a:lnSpc>
              <a:spcBef>
                <a:spcPts val="480"/>
              </a:spcBef>
              <a:spcAft>
                <a:spcPts val="0"/>
              </a:spcAft>
              <a:buSzPts val="2400"/>
              <a:buFont typeface="Calibri"/>
              <a:buChar char="–"/>
            </a:pPr>
            <a:r>
              <a:rPr lang="en-US"/>
              <a:t>NEVER repeat the abstract in the introduction</a:t>
            </a:r>
            <a:endParaRPr/>
          </a:p>
          <a:p>
            <a:pPr indent="-285750" lvl="1" marL="742950" rtl="0" algn="l">
              <a:lnSpc>
                <a:spcPct val="100000"/>
              </a:lnSpc>
              <a:spcBef>
                <a:spcPts val="480"/>
              </a:spcBef>
              <a:spcAft>
                <a:spcPts val="0"/>
              </a:spcAft>
              <a:buSzPts val="2400"/>
              <a:buFont typeface="Calibri"/>
              <a:buChar char="–"/>
            </a:pPr>
            <a:r>
              <a:rPr lang="en-US"/>
              <a:t>You might restate portions of it in the paper, but using different words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3"/>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Project paper: Introduction</a:t>
            </a:r>
            <a:endParaRPr/>
          </a:p>
        </p:txBody>
      </p:sp>
      <p:sp>
        <p:nvSpPr>
          <p:cNvPr id="710" name="Google Shape;710;p63"/>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rgbClr val="000000"/>
              </a:buClr>
              <a:buSzPts val="2400"/>
              <a:buChar char="•"/>
            </a:pPr>
            <a:r>
              <a:rPr lang="en-US" sz="2400">
                <a:solidFill>
                  <a:srgbClr val="000000"/>
                </a:solidFill>
              </a:rPr>
              <a:t>Introduction is a Mini Paper</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US" sz="2400">
                <a:solidFill>
                  <a:srgbClr val="000000"/>
                </a:solidFill>
              </a:rPr>
              <a:t>The formula</a:t>
            </a:r>
            <a:endParaRPr sz="2400">
              <a:solidFill>
                <a:srgbClr val="000000"/>
              </a:solidFill>
            </a:endParaRPr>
          </a:p>
          <a:p>
            <a:pPr indent="-381000" lvl="1" marL="914400" rtl="0" algn="l">
              <a:lnSpc>
                <a:spcPct val="115000"/>
              </a:lnSpc>
              <a:spcBef>
                <a:spcPts val="0"/>
              </a:spcBef>
              <a:spcAft>
                <a:spcPts val="0"/>
              </a:spcAft>
              <a:buClr>
                <a:srgbClr val="000000"/>
              </a:buClr>
              <a:buSzPts val="2400"/>
              <a:buChar char="•"/>
            </a:pPr>
            <a:r>
              <a:rPr lang="en-US" sz="2400">
                <a:solidFill>
                  <a:srgbClr val="000000"/>
                </a:solidFill>
              </a:rPr>
              <a:t>The </a:t>
            </a:r>
            <a:r>
              <a:rPr b="1" lang="en-US" sz="2400">
                <a:solidFill>
                  <a:srgbClr val="000000"/>
                </a:solidFill>
              </a:rPr>
              <a:t>problem </a:t>
            </a:r>
            <a:r>
              <a:rPr lang="en-US" sz="2400">
                <a:solidFill>
                  <a:srgbClr val="000000"/>
                </a:solidFill>
              </a:rPr>
              <a:t>and why is it important</a:t>
            </a:r>
            <a:endParaRPr>
              <a:solidFill>
                <a:srgbClr val="000000"/>
              </a:solidFill>
            </a:endParaRPr>
          </a:p>
          <a:p>
            <a:pPr indent="-381000" lvl="1" marL="914400" rtl="0" algn="l">
              <a:lnSpc>
                <a:spcPct val="115000"/>
              </a:lnSpc>
              <a:spcBef>
                <a:spcPts val="0"/>
              </a:spcBef>
              <a:spcAft>
                <a:spcPts val="0"/>
              </a:spcAft>
              <a:buClr>
                <a:srgbClr val="000000"/>
              </a:buClr>
              <a:buSzPts val="2400"/>
              <a:buChar char="•"/>
            </a:pPr>
            <a:r>
              <a:rPr b="1" lang="en-US" sz="2400">
                <a:solidFill>
                  <a:srgbClr val="000000"/>
                </a:solidFill>
              </a:rPr>
              <a:t>State of the art </a:t>
            </a:r>
            <a:r>
              <a:rPr lang="en-US" sz="2400">
                <a:solidFill>
                  <a:srgbClr val="000000"/>
                </a:solidFill>
              </a:rPr>
              <a:t>and its failing (</a:t>
            </a:r>
            <a:r>
              <a:rPr lang="en-US">
                <a:solidFill>
                  <a:srgbClr val="000000"/>
                </a:solidFill>
              </a:rPr>
              <a:t>~</a:t>
            </a:r>
            <a:r>
              <a:rPr lang="en-US" sz="2400">
                <a:solidFill>
                  <a:srgbClr val="000000"/>
                </a:solidFill>
              </a:rPr>
              <a:t>Related Work)</a:t>
            </a:r>
            <a:endParaRPr>
              <a:solidFill>
                <a:srgbClr val="000000"/>
              </a:solidFill>
            </a:endParaRPr>
          </a:p>
          <a:p>
            <a:pPr indent="-381000" lvl="1" marL="914400" rtl="0" algn="l">
              <a:lnSpc>
                <a:spcPct val="115000"/>
              </a:lnSpc>
              <a:spcBef>
                <a:spcPts val="0"/>
              </a:spcBef>
              <a:spcAft>
                <a:spcPts val="0"/>
              </a:spcAft>
              <a:buClr>
                <a:srgbClr val="000000"/>
              </a:buClr>
              <a:buSzPts val="2400"/>
              <a:buChar char="•"/>
            </a:pPr>
            <a:r>
              <a:rPr lang="en-US" sz="2400">
                <a:solidFill>
                  <a:srgbClr val="000000"/>
                </a:solidFill>
              </a:rPr>
              <a:t>Your </a:t>
            </a:r>
            <a:r>
              <a:rPr b="1" lang="en-US" sz="2400">
                <a:solidFill>
                  <a:srgbClr val="000000"/>
                </a:solidFill>
              </a:rPr>
              <a:t>contribution</a:t>
            </a:r>
            <a:r>
              <a:rPr lang="en-US" sz="2400">
                <a:solidFill>
                  <a:srgbClr val="000000"/>
                </a:solidFill>
              </a:rPr>
              <a:t> (~Methods)</a:t>
            </a:r>
            <a:endParaRPr>
              <a:solidFill>
                <a:srgbClr val="000000"/>
              </a:solidFill>
            </a:endParaRPr>
          </a:p>
          <a:p>
            <a:pPr indent="-381000" lvl="1" marL="914400" rtl="0" algn="l">
              <a:lnSpc>
                <a:spcPct val="115000"/>
              </a:lnSpc>
              <a:spcBef>
                <a:spcPts val="0"/>
              </a:spcBef>
              <a:spcAft>
                <a:spcPts val="0"/>
              </a:spcAft>
              <a:buClr>
                <a:srgbClr val="000000"/>
              </a:buClr>
              <a:buSzPts val="2400"/>
              <a:buChar char="•"/>
            </a:pPr>
            <a:r>
              <a:rPr lang="en-US" sz="2400">
                <a:solidFill>
                  <a:srgbClr val="000000"/>
                </a:solidFill>
              </a:rPr>
              <a:t>Its </a:t>
            </a:r>
            <a:r>
              <a:rPr b="1" lang="en-US" sz="2400">
                <a:solidFill>
                  <a:srgbClr val="000000"/>
                </a:solidFill>
              </a:rPr>
              <a:t>benefits</a:t>
            </a:r>
            <a:r>
              <a:rPr lang="en-US" sz="2400">
                <a:solidFill>
                  <a:srgbClr val="000000"/>
                </a:solidFill>
              </a:rPr>
              <a:t> (</a:t>
            </a:r>
            <a:r>
              <a:rPr lang="en-US">
                <a:solidFill>
                  <a:srgbClr val="000000"/>
                </a:solidFill>
              </a:rPr>
              <a:t>~</a:t>
            </a:r>
            <a:r>
              <a:rPr lang="en-US" sz="2400">
                <a:solidFill>
                  <a:srgbClr val="000000"/>
                </a:solidFill>
              </a:rPr>
              <a:t>Results)</a:t>
            </a:r>
            <a:endParaRPr>
              <a:solidFill>
                <a:srgbClr val="000000"/>
              </a:solidFill>
            </a:endParaRPr>
          </a:p>
          <a:p>
            <a:pPr indent="-381000" lvl="1" marL="914400" rtl="0" algn="l">
              <a:lnSpc>
                <a:spcPct val="115000"/>
              </a:lnSpc>
              <a:spcBef>
                <a:spcPts val="0"/>
              </a:spcBef>
              <a:spcAft>
                <a:spcPts val="0"/>
              </a:spcAft>
              <a:buClr>
                <a:srgbClr val="000000"/>
              </a:buClr>
              <a:buSzPts val="2400"/>
              <a:buChar char="•"/>
            </a:pPr>
            <a:r>
              <a:rPr lang="en-US" sz="2400">
                <a:solidFill>
                  <a:srgbClr val="000000"/>
                </a:solidFill>
              </a:rPr>
              <a:t>End with the </a:t>
            </a:r>
            <a:r>
              <a:rPr b="1" lang="en-US" sz="2400">
                <a:solidFill>
                  <a:srgbClr val="000000"/>
                </a:solidFill>
              </a:rPr>
              <a:t>big picture </a:t>
            </a:r>
            <a:r>
              <a:rPr lang="en-US" sz="2400">
                <a:solidFill>
                  <a:srgbClr val="000000"/>
                </a:solidFill>
              </a:rPr>
              <a:t>(</a:t>
            </a:r>
            <a:r>
              <a:rPr lang="en-US">
                <a:solidFill>
                  <a:srgbClr val="000000"/>
                </a:solidFill>
              </a:rPr>
              <a:t>~Conclusion</a:t>
            </a:r>
            <a:r>
              <a:rPr lang="en-US" sz="2400">
                <a:solidFill>
                  <a:srgbClr val="000000"/>
                </a:solidFill>
              </a:rPr>
              <a:t>)</a:t>
            </a:r>
            <a:endParaRPr sz="2400">
              <a:solidFill>
                <a:srgbClr val="000000"/>
              </a:solidFill>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4"/>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Project paper: Body of Paper	</a:t>
            </a:r>
            <a:endParaRPr/>
          </a:p>
        </p:txBody>
      </p:sp>
      <p:sp>
        <p:nvSpPr>
          <p:cNvPr id="717" name="Google Shape;717;p64"/>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800"/>
              <a:buFont typeface="Calibri"/>
              <a:buChar char="•"/>
            </a:pPr>
            <a:r>
              <a:rPr lang="en-US"/>
              <a:t>Introduction </a:t>
            </a:r>
            <a:endParaRPr/>
          </a:p>
          <a:p>
            <a:pPr indent="-342900" lvl="0" marL="342900" rtl="0" algn="l">
              <a:lnSpc>
                <a:spcPct val="90000"/>
              </a:lnSpc>
              <a:spcBef>
                <a:spcPts val="560"/>
              </a:spcBef>
              <a:spcAft>
                <a:spcPts val="0"/>
              </a:spcAft>
              <a:buSzPts val="2800"/>
              <a:buFont typeface="Calibri"/>
              <a:buChar char="•"/>
            </a:pPr>
            <a:r>
              <a:rPr lang="en-US"/>
              <a:t>Sections might include:</a:t>
            </a:r>
            <a:endParaRPr/>
          </a:p>
          <a:p>
            <a:pPr indent="-285750" lvl="1" marL="742950" rtl="0" algn="l">
              <a:lnSpc>
                <a:spcPct val="90000"/>
              </a:lnSpc>
              <a:spcBef>
                <a:spcPts val="480"/>
              </a:spcBef>
              <a:spcAft>
                <a:spcPts val="0"/>
              </a:spcAft>
              <a:buSzPts val="2400"/>
              <a:buFont typeface="Calibri"/>
              <a:buChar char="–"/>
            </a:pPr>
            <a:r>
              <a:rPr lang="en-US"/>
              <a:t>Motivating application or example</a:t>
            </a:r>
            <a:endParaRPr/>
          </a:p>
          <a:p>
            <a:pPr indent="-285750" lvl="1" marL="742950" rtl="0" algn="l">
              <a:lnSpc>
                <a:spcPct val="90000"/>
              </a:lnSpc>
              <a:spcBef>
                <a:spcPts val="480"/>
              </a:spcBef>
              <a:spcAft>
                <a:spcPts val="0"/>
              </a:spcAft>
              <a:buSzPts val="2400"/>
              <a:buFont typeface="Calibri"/>
              <a:buChar char="–"/>
            </a:pPr>
            <a:r>
              <a:rPr lang="en-US"/>
              <a:t>Approach or Methods</a:t>
            </a:r>
            <a:endParaRPr/>
          </a:p>
          <a:p>
            <a:pPr indent="-285750" lvl="1" marL="742950" rtl="0" algn="l">
              <a:lnSpc>
                <a:spcPct val="90000"/>
              </a:lnSpc>
              <a:spcBef>
                <a:spcPts val="480"/>
              </a:spcBef>
              <a:spcAft>
                <a:spcPts val="0"/>
              </a:spcAft>
              <a:buSzPts val="2400"/>
              <a:buFont typeface="Calibri"/>
              <a:buChar char="–"/>
            </a:pPr>
            <a:r>
              <a:rPr lang="en-US"/>
              <a:t>Results or </a:t>
            </a:r>
            <a:r>
              <a:rPr b="1" lang="en-US"/>
              <a:t>Evaluation</a:t>
            </a:r>
            <a:endParaRPr b="1"/>
          </a:p>
          <a:p>
            <a:pPr indent="-228600" lvl="2" marL="1143000" rtl="0" algn="l">
              <a:lnSpc>
                <a:spcPct val="90000"/>
              </a:lnSpc>
              <a:spcBef>
                <a:spcPts val="480"/>
              </a:spcBef>
              <a:spcAft>
                <a:spcPts val="0"/>
              </a:spcAft>
              <a:buSzPts val="1800"/>
              <a:buFont typeface="Calibri"/>
              <a:buChar char="•"/>
            </a:pPr>
            <a:r>
              <a:rPr b="1" lang="en-US"/>
              <a:t>Evaluation is one of the most important components of the paper!</a:t>
            </a:r>
            <a:endParaRPr b="1"/>
          </a:p>
          <a:p>
            <a:pPr indent="-285750" lvl="1" marL="742950" rtl="0" algn="l">
              <a:lnSpc>
                <a:spcPct val="90000"/>
              </a:lnSpc>
              <a:spcBef>
                <a:spcPts val="480"/>
              </a:spcBef>
              <a:spcAft>
                <a:spcPts val="0"/>
              </a:spcAft>
              <a:buSzPts val="2400"/>
              <a:buFont typeface="Calibri"/>
              <a:buChar char="–"/>
            </a:pPr>
            <a:r>
              <a:rPr lang="en-US"/>
              <a:t>Related work</a:t>
            </a:r>
            <a:endParaRPr/>
          </a:p>
          <a:p>
            <a:pPr indent="-342900" lvl="0" marL="342900" rtl="0" algn="l">
              <a:lnSpc>
                <a:spcPct val="90000"/>
              </a:lnSpc>
              <a:spcBef>
                <a:spcPts val="560"/>
              </a:spcBef>
              <a:spcAft>
                <a:spcPts val="0"/>
              </a:spcAft>
              <a:buSzPts val="2800"/>
              <a:buFont typeface="Calibri"/>
              <a:buChar char="•"/>
            </a:pPr>
            <a:r>
              <a:rPr lang="en-US"/>
              <a:t>Conclusion/Discussion</a:t>
            </a:r>
            <a:endParaRPr/>
          </a:p>
          <a:p>
            <a:pPr indent="-285750" lvl="1" marL="742950" rtl="0" algn="l">
              <a:lnSpc>
                <a:spcPct val="90000"/>
              </a:lnSpc>
              <a:spcBef>
                <a:spcPts val="480"/>
              </a:spcBef>
              <a:spcAft>
                <a:spcPts val="0"/>
              </a:spcAft>
              <a:buSzPts val="2400"/>
              <a:buFont typeface="Calibri"/>
              <a:buChar char="–"/>
            </a:pPr>
            <a:r>
              <a:rPr lang="en-US"/>
              <a:t>Summarizes the contribution, including any conclusions and directions for future research</a:t>
            </a:r>
            <a:endParaRPr/>
          </a:p>
          <a:p>
            <a:pPr indent="-342900" lvl="0" marL="342900" rtl="0" algn="l">
              <a:lnSpc>
                <a:spcPct val="90000"/>
              </a:lnSpc>
              <a:spcBef>
                <a:spcPts val="560"/>
              </a:spcBef>
              <a:spcAft>
                <a:spcPts val="0"/>
              </a:spcAft>
              <a:buSzPts val="2800"/>
              <a:buFont typeface="Calibri"/>
              <a:buChar char="•"/>
            </a:pPr>
            <a:r>
              <a:rPr lang="en-US"/>
              <a:t>Use pictures, screen shots, and diagrams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5"/>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Project paper: References	</a:t>
            </a:r>
            <a:endParaRPr/>
          </a:p>
        </p:txBody>
      </p:sp>
      <p:sp>
        <p:nvSpPr>
          <p:cNvPr id="724" name="Google Shape;724;p65"/>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800100" rtl="0" algn="l">
              <a:lnSpc>
                <a:spcPct val="100000"/>
              </a:lnSpc>
              <a:spcBef>
                <a:spcPts val="0"/>
              </a:spcBef>
              <a:spcAft>
                <a:spcPts val="0"/>
              </a:spcAft>
              <a:buSzPts val="2800"/>
              <a:buFont typeface="Calibri"/>
              <a:buChar char="•"/>
            </a:pPr>
            <a:r>
              <a:rPr lang="en-US"/>
              <a:t>References to both related work and work that you build on</a:t>
            </a:r>
            <a:endParaRPr/>
          </a:p>
          <a:p>
            <a:pPr indent="-342900" lvl="0" marL="800100" rtl="0" algn="l">
              <a:lnSpc>
                <a:spcPct val="100000"/>
              </a:lnSpc>
              <a:spcBef>
                <a:spcPts val="560"/>
              </a:spcBef>
              <a:spcAft>
                <a:spcPts val="0"/>
              </a:spcAft>
              <a:buSzPts val="2800"/>
              <a:buFont typeface="Calibri"/>
              <a:buChar char="•"/>
            </a:pPr>
            <a:r>
              <a:rPr lang="en-US"/>
              <a:t>Use the </a:t>
            </a:r>
            <a:r>
              <a:rPr lang="en-US">
                <a:latin typeface="Arial"/>
                <a:ea typeface="Arial"/>
                <a:cs typeface="Arial"/>
                <a:sym typeface="Arial"/>
              </a:rPr>
              <a:t>“</a:t>
            </a:r>
            <a:r>
              <a:rPr lang="en-US"/>
              <a:t>named</a:t>
            </a:r>
            <a:r>
              <a:rPr lang="en-US">
                <a:latin typeface="Arial"/>
                <a:ea typeface="Arial"/>
                <a:cs typeface="Arial"/>
                <a:sym typeface="Arial"/>
              </a:rPr>
              <a:t>”</a:t>
            </a:r>
            <a:r>
              <a:rPr lang="en-US"/>
              <a:t> bibliography style [Ambite, 2004].</a:t>
            </a:r>
            <a:endParaRPr/>
          </a:p>
          <a:p>
            <a:pPr indent="-342900" lvl="0" marL="800100" rtl="0" algn="l">
              <a:lnSpc>
                <a:spcPct val="100000"/>
              </a:lnSpc>
              <a:spcBef>
                <a:spcPts val="560"/>
              </a:spcBef>
              <a:spcAft>
                <a:spcPts val="0"/>
              </a:spcAft>
              <a:buSzPts val="2800"/>
              <a:buFont typeface="Calibri"/>
              <a:buChar char="•"/>
            </a:pPr>
            <a:r>
              <a:rPr lang="en-US"/>
              <a:t>Bibliography</a:t>
            </a:r>
            <a:endParaRPr/>
          </a:p>
          <a:p>
            <a:pPr indent="-285750" lvl="1" marL="1200150" rtl="0" algn="l">
              <a:lnSpc>
                <a:spcPct val="100000"/>
              </a:lnSpc>
              <a:spcBef>
                <a:spcPts val="480"/>
              </a:spcBef>
              <a:spcAft>
                <a:spcPts val="0"/>
              </a:spcAft>
              <a:buSzPts val="2400"/>
              <a:buFont typeface="Calibri"/>
              <a:buChar char="–"/>
            </a:pPr>
            <a:r>
              <a:rPr lang="en-US"/>
              <a:t>Ambite, Jose Luis, 2004.  Planning by Rewriting, Journal of Artificial Intelligence, Kluwer Academic Publishers, 4(2), pg 27—34.</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6"/>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Cheating and academic integrity</a:t>
            </a:r>
            <a:endParaRPr/>
          </a:p>
        </p:txBody>
      </p:sp>
      <p:sp>
        <p:nvSpPr>
          <p:cNvPr id="731" name="Google Shape;731;p66"/>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800"/>
              <a:buFont typeface="Calibri"/>
              <a:buChar char="•"/>
            </a:pPr>
            <a:r>
              <a:rPr lang="en-US"/>
              <a:t>Not tolerated!</a:t>
            </a:r>
            <a:endParaRPr/>
          </a:p>
          <a:p>
            <a:pPr indent="-342900" lvl="0" marL="342900" rtl="0" algn="l">
              <a:lnSpc>
                <a:spcPct val="90000"/>
              </a:lnSpc>
              <a:spcBef>
                <a:spcPts val="560"/>
              </a:spcBef>
              <a:spcAft>
                <a:spcPts val="0"/>
              </a:spcAft>
              <a:buSzPts val="2800"/>
              <a:buFont typeface="Calibri"/>
              <a:buChar char="•"/>
            </a:pPr>
            <a:r>
              <a:rPr lang="en-US"/>
              <a:t>No second chances – all infractions will be reported</a:t>
            </a:r>
            <a:endParaRPr/>
          </a:p>
          <a:p>
            <a:pPr indent="-285750" lvl="1" marL="742950" rtl="0" algn="l">
              <a:lnSpc>
                <a:spcPct val="90000"/>
              </a:lnSpc>
              <a:spcBef>
                <a:spcPts val="480"/>
              </a:spcBef>
              <a:spcAft>
                <a:spcPts val="0"/>
              </a:spcAft>
              <a:buSzPts val="2400"/>
              <a:buFont typeface="Calibri"/>
              <a:buChar char="–"/>
            </a:pPr>
            <a:r>
              <a:rPr lang="en-US"/>
              <a:t>First offense is automatic failure in the class</a:t>
            </a:r>
            <a:endParaRPr/>
          </a:p>
          <a:p>
            <a:pPr indent="-285750" lvl="1" marL="742950" rtl="0" algn="l">
              <a:lnSpc>
                <a:spcPct val="90000"/>
              </a:lnSpc>
              <a:spcBef>
                <a:spcPts val="480"/>
              </a:spcBef>
              <a:spcAft>
                <a:spcPts val="0"/>
              </a:spcAft>
              <a:buSzPts val="2400"/>
              <a:buFont typeface="Calibri"/>
              <a:buChar char="–"/>
            </a:pPr>
            <a:r>
              <a:rPr lang="en-US"/>
              <a:t>Second offense is suspension from the University</a:t>
            </a:r>
            <a:endParaRPr/>
          </a:p>
          <a:p>
            <a:pPr indent="-342900" lvl="0" marL="342900" rtl="0" algn="l">
              <a:lnSpc>
                <a:spcPct val="90000"/>
              </a:lnSpc>
              <a:spcBef>
                <a:spcPts val="560"/>
              </a:spcBef>
              <a:spcAft>
                <a:spcPts val="0"/>
              </a:spcAft>
              <a:buSzPts val="2800"/>
              <a:buFont typeface="Calibri"/>
              <a:buChar char="•"/>
            </a:pPr>
            <a:r>
              <a:rPr lang="en-US"/>
              <a:t>Examples:</a:t>
            </a:r>
            <a:endParaRPr/>
          </a:p>
          <a:p>
            <a:pPr indent="-285750" lvl="1" marL="742950" rtl="0" algn="l">
              <a:lnSpc>
                <a:spcPct val="90000"/>
              </a:lnSpc>
              <a:spcBef>
                <a:spcPts val="480"/>
              </a:spcBef>
              <a:spcAft>
                <a:spcPts val="0"/>
              </a:spcAft>
              <a:buSzPts val="2400"/>
              <a:buFont typeface="Calibri"/>
              <a:buChar char="–"/>
            </a:pPr>
            <a:r>
              <a:rPr lang="en-US"/>
              <a:t>Turning in someone else</a:t>
            </a:r>
            <a:r>
              <a:rPr lang="en-US">
                <a:latin typeface="Arial"/>
                <a:ea typeface="Arial"/>
                <a:cs typeface="Arial"/>
                <a:sym typeface="Arial"/>
              </a:rPr>
              <a:t>’</a:t>
            </a:r>
            <a:r>
              <a:rPr lang="en-US"/>
              <a:t>s work</a:t>
            </a:r>
            <a:endParaRPr/>
          </a:p>
          <a:p>
            <a:pPr indent="-285750" lvl="1" marL="742950" rtl="0" algn="l">
              <a:lnSpc>
                <a:spcPct val="90000"/>
              </a:lnSpc>
              <a:spcBef>
                <a:spcPts val="480"/>
              </a:spcBef>
              <a:spcAft>
                <a:spcPts val="0"/>
              </a:spcAft>
              <a:buSzPts val="2400"/>
              <a:buFont typeface="Calibri"/>
              <a:buChar char="–"/>
            </a:pPr>
            <a:r>
              <a:rPr lang="en-US"/>
              <a:t>Copying from someone else during a quiz</a:t>
            </a:r>
            <a:endParaRPr/>
          </a:p>
          <a:p>
            <a:pPr indent="-285750" lvl="1" marL="742950" rtl="0" algn="l">
              <a:lnSpc>
                <a:spcPct val="90000"/>
              </a:lnSpc>
              <a:spcBef>
                <a:spcPts val="480"/>
              </a:spcBef>
              <a:spcAft>
                <a:spcPts val="0"/>
              </a:spcAft>
              <a:buSzPts val="2400"/>
              <a:buFont typeface="Calibri"/>
              <a:buChar char="–"/>
            </a:pPr>
            <a:r>
              <a:rPr lang="en-US"/>
              <a:t>Doing a project that uses someone else</a:t>
            </a:r>
            <a:r>
              <a:rPr lang="en-US">
                <a:latin typeface="Arial"/>
                <a:ea typeface="Arial"/>
                <a:cs typeface="Arial"/>
                <a:sym typeface="Arial"/>
              </a:rPr>
              <a:t>’</a:t>
            </a:r>
            <a:r>
              <a:rPr lang="en-US"/>
              <a:t>s work without giving them credit</a:t>
            </a:r>
            <a:endParaRPr/>
          </a:p>
          <a:p>
            <a:pPr indent="-133350" lvl="1" marL="742950" rtl="0" algn="l">
              <a:lnSpc>
                <a:spcPct val="90000"/>
              </a:lnSpc>
              <a:spcBef>
                <a:spcPts val="480"/>
              </a:spcBef>
              <a:spcAft>
                <a:spcPts val="0"/>
              </a:spcAft>
              <a:buSzPts val="2400"/>
              <a:buFont typeface="Calibri"/>
              <a:buNone/>
            </a:pPr>
            <a:r>
              <a:t/>
            </a:r>
            <a:endParaRPr/>
          </a:p>
          <a:p>
            <a:pPr indent="-457200" lvl="0" marL="457200" rtl="0" algn="l">
              <a:lnSpc>
                <a:spcPct val="90000"/>
              </a:lnSpc>
              <a:spcBef>
                <a:spcPts val="480"/>
              </a:spcBef>
              <a:spcAft>
                <a:spcPts val="0"/>
              </a:spcAft>
              <a:buSzPts val="2400"/>
              <a:buFont typeface="Arial"/>
              <a:buChar char="•"/>
            </a:pPr>
            <a:r>
              <a:rPr lang="en-US" sz="2800">
                <a:solidFill>
                  <a:srgbClr val="000000"/>
                </a:solidFill>
              </a:rPr>
              <a:t>We will follow USC policies: </a:t>
            </a:r>
            <a:r>
              <a:rPr lang="en-US" sz="2800" u="sng">
                <a:solidFill>
                  <a:schemeClr val="hlink"/>
                </a:solidFill>
                <a:hlinkClick r:id="rId3"/>
              </a:rPr>
              <a:t>https://sjacs.usc.edu/students/academic-integrity/</a:t>
            </a:r>
            <a:endParaRPr sz="2800">
              <a:solidFill>
                <a:srgbClr val="000000"/>
              </a:solidFill>
            </a:endParaRPr>
          </a:p>
          <a:p>
            <a:pPr indent="-133350" lvl="0" marL="285750" rtl="0" algn="l">
              <a:lnSpc>
                <a:spcPct val="90000"/>
              </a:lnSpc>
              <a:spcBef>
                <a:spcPts val="480"/>
              </a:spcBef>
              <a:spcAft>
                <a:spcPts val="0"/>
              </a:spcAft>
              <a:buSzPts val="2400"/>
              <a:buFont typeface="Calibri"/>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7"/>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Plagiarism is cheating</a:t>
            </a:r>
            <a:endParaRPr/>
          </a:p>
        </p:txBody>
      </p:sp>
      <p:sp>
        <p:nvSpPr>
          <p:cNvPr id="737" name="Google Shape;737;p67"/>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What is plagiarism?</a:t>
            </a:r>
            <a:endParaRPr/>
          </a:p>
          <a:p>
            <a:pPr indent="-342900" lvl="1" marL="914400" rtl="0" algn="l">
              <a:lnSpc>
                <a:spcPct val="90000"/>
              </a:lnSpc>
              <a:spcBef>
                <a:spcPts val="500"/>
              </a:spcBef>
              <a:spcAft>
                <a:spcPts val="0"/>
              </a:spcAft>
              <a:buSzPts val="1800"/>
              <a:buChar char="•"/>
            </a:pPr>
            <a:r>
              <a:rPr lang="en-US"/>
              <a:t>More than 7 words copy and pasted from another work</a:t>
            </a:r>
            <a:endParaRPr/>
          </a:p>
          <a:p>
            <a:pPr indent="-342900" lvl="1" marL="914400" rtl="0" algn="l">
              <a:lnSpc>
                <a:spcPct val="90000"/>
              </a:lnSpc>
              <a:spcBef>
                <a:spcPts val="500"/>
              </a:spcBef>
              <a:spcAft>
                <a:spcPts val="0"/>
              </a:spcAft>
              <a:buSzPts val="1800"/>
              <a:buChar char="•"/>
            </a:pPr>
            <a:r>
              <a:rPr lang="en-US"/>
              <a:t>But what if I want to quote someone verbatim?</a:t>
            </a:r>
            <a:endParaRPr/>
          </a:p>
          <a:p>
            <a:pPr indent="-342900" lvl="2" marL="1371600" rtl="0" algn="l">
              <a:lnSpc>
                <a:spcPct val="90000"/>
              </a:lnSpc>
              <a:spcBef>
                <a:spcPts val="500"/>
              </a:spcBef>
              <a:spcAft>
                <a:spcPts val="0"/>
              </a:spcAft>
              <a:buSzPts val="1800"/>
              <a:buChar char="•"/>
            </a:pPr>
            <a:r>
              <a:rPr lang="en-US"/>
              <a:t>“put it in quotes and reference” (K. Lerman, </a:t>
            </a:r>
            <a:r>
              <a:rPr i="1" lang="en-US"/>
              <a:t>Course Introduction</a:t>
            </a:r>
            <a:r>
              <a:rPr lang="en-US"/>
              <a:t>, p. 72, 2023)</a:t>
            </a:r>
            <a:endParaRPr/>
          </a:p>
          <a:p>
            <a:pPr indent="-342900" lvl="0" marL="457200" rtl="0" algn="l">
              <a:lnSpc>
                <a:spcPct val="90000"/>
              </a:lnSpc>
              <a:spcBef>
                <a:spcPts val="1000"/>
              </a:spcBef>
              <a:spcAft>
                <a:spcPts val="0"/>
              </a:spcAft>
              <a:buClr>
                <a:schemeClr val="dk1"/>
              </a:buClr>
              <a:buSzPts val="1800"/>
              <a:buChar char="•"/>
            </a:pPr>
            <a:r>
              <a:rPr lang="en-US"/>
              <a:t>Examples</a:t>
            </a:r>
            <a:endParaRPr/>
          </a:p>
          <a:p>
            <a:pPr indent="-342900" lvl="1" marL="914400" rtl="0" algn="l">
              <a:lnSpc>
                <a:spcPct val="90000"/>
              </a:lnSpc>
              <a:spcBef>
                <a:spcPts val="500"/>
              </a:spcBef>
              <a:spcAft>
                <a:spcPts val="0"/>
              </a:spcAft>
              <a:buSzPts val="1800"/>
              <a:buChar char="•"/>
            </a:pPr>
            <a:r>
              <a:rPr lang="en-US"/>
              <a:t>Copying text or figures from someone’s paper</a:t>
            </a:r>
            <a:endParaRPr/>
          </a:p>
          <a:p>
            <a:pPr indent="-342900" lvl="1" marL="914400" rtl="0" algn="l">
              <a:lnSpc>
                <a:spcPct val="90000"/>
              </a:lnSpc>
              <a:spcBef>
                <a:spcPts val="500"/>
              </a:spcBef>
              <a:spcAft>
                <a:spcPts val="0"/>
              </a:spcAft>
              <a:buSzPts val="1800"/>
              <a:buChar char="•"/>
            </a:pPr>
            <a:r>
              <a:rPr lang="en-US"/>
              <a:t>Copying text from a blog and passing it off as your own work</a:t>
            </a:r>
            <a:endParaRPr/>
          </a:p>
          <a:p>
            <a:pPr indent="-228600" lvl="1" marL="914400" rtl="0" algn="l">
              <a:lnSpc>
                <a:spcPct val="90000"/>
              </a:lnSpc>
              <a:spcBef>
                <a:spcPts val="500"/>
              </a:spcBef>
              <a:spcAft>
                <a:spcPts val="0"/>
              </a:spcAft>
              <a:buSzPts val="1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8"/>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Rules of behavior</a:t>
            </a:r>
            <a:endParaRPr/>
          </a:p>
        </p:txBody>
      </p:sp>
      <p:sp>
        <p:nvSpPr>
          <p:cNvPr id="744" name="Google Shape;744;p68"/>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0"/>
              </a:spcBef>
              <a:spcAft>
                <a:spcPts val="0"/>
              </a:spcAft>
              <a:buSzPts val="2800"/>
              <a:buFont typeface="Calibri"/>
              <a:buChar char="•"/>
            </a:pPr>
            <a:r>
              <a:rPr lang="en-US"/>
              <a:t>Attendance</a:t>
            </a:r>
            <a:endParaRPr/>
          </a:p>
          <a:p>
            <a:pPr indent="-406400" lvl="1" marL="914400" rtl="0" algn="l">
              <a:lnSpc>
                <a:spcPct val="100000"/>
              </a:lnSpc>
              <a:spcBef>
                <a:spcPts val="0"/>
              </a:spcBef>
              <a:spcAft>
                <a:spcPts val="0"/>
              </a:spcAft>
              <a:buSzPts val="2800"/>
              <a:buFont typeface="Calibri"/>
              <a:buChar char="•"/>
            </a:pPr>
            <a:r>
              <a:rPr lang="en-US"/>
              <a:t>Please be on time</a:t>
            </a:r>
            <a:endParaRPr/>
          </a:p>
          <a:p>
            <a:pPr indent="-406400" lvl="0" marL="457200" rtl="0" algn="l">
              <a:lnSpc>
                <a:spcPct val="100000"/>
              </a:lnSpc>
              <a:spcBef>
                <a:spcPts val="0"/>
              </a:spcBef>
              <a:spcAft>
                <a:spcPts val="0"/>
              </a:spcAft>
              <a:buSzPts val="2800"/>
              <a:buFont typeface="Calibri"/>
              <a:buChar char="•"/>
            </a:pPr>
            <a:r>
              <a:rPr lang="en-US"/>
              <a:t>Phone use</a:t>
            </a:r>
            <a:endParaRPr/>
          </a:p>
          <a:p>
            <a:pPr indent="-406400" lvl="1" marL="914400" rtl="0" algn="l">
              <a:lnSpc>
                <a:spcPct val="100000"/>
              </a:lnSpc>
              <a:spcBef>
                <a:spcPts val="0"/>
              </a:spcBef>
              <a:spcAft>
                <a:spcPts val="0"/>
              </a:spcAft>
              <a:buSzPts val="2800"/>
              <a:buFont typeface="Calibri"/>
              <a:buChar char="•"/>
            </a:pPr>
            <a:r>
              <a:rPr lang="en-US"/>
              <a:t>If it makes noise, turn it off or to vibrate mode in class</a:t>
            </a:r>
            <a:endParaRPr/>
          </a:p>
          <a:p>
            <a:pPr indent="-406400" lvl="1" marL="914400" rtl="0" algn="l">
              <a:lnSpc>
                <a:spcPct val="100000"/>
              </a:lnSpc>
              <a:spcBef>
                <a:spcPts val="560"/>
              </a:spcBef>
              <a:spcAft>
                <a:spcPts val="0"/>
              </a:spcAft>
              <a:buSzPts val="2800"/>
              <a:buFont typeface="Calibri"/>
              <a:buChar char="•"/>
            </a:pPr>
            <a:r>
              <a:rPr lang="en-US"/>
              <a:t>No texting! No web surfing!</a:t>
            </a:r>
            <a:endParaRPr/>
          </a:p>
          <a:p>
            <a:pPr indent="-406400" lvl="1" marL="914400" rtl="0" algn="l">
              <a:lnSpc>
                <a:spcPct val="100000"/>
              </a:lnSpc>
              <a:spcBef>
                <a:spcPts val="560"/>
              </a:spcBef>
              <a:spcAft>
                <a:spcPts val="0"/>
              </a:spcAft>
              <a:buSzPts val="2800"/>
              <a:buFont typeface="Calibri"/>
              <a:buChar char="•"/>
            </a:pPr>
            <a:r>
              <a:rPr lang="en-US"/>
              <a:t>Pay attention! You are paying for the privilege of attending the course – make the most of it</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9"/>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Once the course is over</a:t>
            </a:r>
            <a:endParaRPr/>
          </a:p>
        </p:txBody>
      </p:sp>
      <p:sp>
        <p:nvSpPr>
          <p:cNvPr id="751" name="Google Shape;751;p69"/>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200"/>
              <a:buFont typeface="Calibri"/>
              <a:buChar char="•"/>
            </a:pPr>
            <a:r>
              <a:rPr lang="en-US" sz="3200"/>
              <a:t>Directed research (1-2 MS or Phd Students)</a:t>
            </a:r>
            <a:endParaRPr/>
          </a:p>
          <a:p>
            <a:pPr indent="0" lvl="0" marL="0" rtl="0" algn="l">
              <a:lnSpc>
                <a:spcPct val="80000"/>
              </a:lnSpc>
              <a:spcBef>
                <a:spcPts val="640"/>
              </a:spcBef>
              <a:spcAft>
                <a:spcPts val="0"/>
              </a:spcAft>
              <a:buNone/>
            </a:pPr>
            <a:r>
              <a:t/>
            </a:r>
            <a:endParaRPr sz="3200"/>
          </a:p>
          <a:p>
            <a:pPr indent="-342900" lvl="0" marL="342900" rtl="0" algn="l">
              <a:lnSpc>
                <a:spcPct val="80000"/>
              </a:lnSpc>
              <a:spcBef>
                <a:spcPts val="640"/>
              </a:spcBef>
              <a:spcAft>
                <a:spcPts val="0"/>
              </a:spcAft>
              <a:buSzPts val="3200"/>
              <a:buFont typeface="Calibri"/>
              <a:buChar char="•"/>
            </a:pPr>
            <a:r>
              <a:rPr lang="en-US" sz="3200"/>
              <a:t>Research Assistantships (Phd Students)</a:t>
            </a:r>
            <a:endParaRPr/>
          </a:p>
          <a:p>
            <a:pPr indent="-285750" lvl="1" marL="742950" rtl="0" algn="l">
              <a:lnSpc>
                <a:spcPct val="80000"/>
              </a:lnSpc>
              <a:spcBef>
                <a:spcPts val="480"/>
              </a:spcBef>
              <a:spcAft>
                <a:spcPts val="0"/>
              </a:spcAft>
              <a:buSzPts val="2400"/>
              <a:buFont typeface="Calibri"/>
              <a:buChar char="–"/>
            </a:pPr>
            <a:r>
              <a:rPr lang="en-US"/>
              <a:t>We can also recommend you for positions in other groups</a:t>
            </a:r>
            <a:endParaRPr/>
          </a:p>
          <a:p>
            <a:pPr indent="0" lvl="0" marL="0" rtl="0" algn="l">
              <a:lnSpc>
                <a:spcPct val="80000"/>
              </a:lnSpc>
              <a:spcBef>
                <a:spcPts val="640"/>
              </a:spcBef>
              <a:spcAft>
                <a:spcPts val="0"/>
              </a:spcAft>
              <a:buNone/>
            </a:pPr>
            <a:r>
              <a:t/>
            </a:r>
            <a:endParaRPr sz="3200"/>
          </a:p>
          <a:p>
            <a:pPr indent="-342900" lvl="0" marL="342900" rtl="0" algn="l">
              <a:lnSpc>
                <a:spcPct val="80000"/>
              </a:lnSpc>
              <a:spcBef>
                <a:spcPts val="640"/>
              </a:spcBef>
              <a:spcAft>
                <a:spcPts val="0"/>
              </a:spcAft>
              <a:buSzPts val="3200"/>
              <a:buFont typeface="Calibri"/>
              <a:buChar char="•"/>
            </a:pPr>
            <a:r>
              <a:rPr lang="en-US" sz="3200"/>
              <a:t>Teaching Assistantships (for PhD students)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7"/>
          <p:cNvSpPr txBox="1"/>
          <p:nvPr>
            <p:ph type="title"/>
          </p:nvPr>
        </p:nvSpPr>
        <p:spPr>
          <a:xfrm>
            <a:off x="838200" y="76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What could go wrong?</a:t>
            </a:r>
            <a:endParaRPr/>
          </a:p>
        </p:txBody>
      </p:sp>
      <p:sp>
        <p:nvSpPr>
          <p:cNvPr id="259" name="Google Shape;259;p7"/>
          <p:cNvSpPr txBox="1"/>
          <p:nvPr>
            <p:ph idx="1" type="body"/>
          </p:nvPr>
        </p:nvSpPr>
        <p:spPr>
          <a:xfrm>
            <a:off x="838200" y="1316251"/>
            <a:ext cx="10515600" cy="486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pic>
        <p:nvPicPr>
          <p:cNvPr id="260" name="Google Shape;260;p7"/>
          <p:cNvPicPr preferRelativeResize="0"/>
          <p:nvPr/>
        </p:nvPicPr>
        <p:blipFill rotWithShape="1">
          <a:blip r:embed="rId3">
            <a:alphaModFix/>
          </a:blip>
          <a:srcRect b="0" l="0" r="0" t="0"/>
          <a:stretch/>
        </p:blipFill>
        <p:spPr>
          <a:xfrm>
            <a:off x="337025" y="1211837"/>
            <a:ext cx="3642700" cy="5501125"/>
          </a:xfrm>
          <a:prstGeom prst="rect">
            <a:avLst/>
          </a:prstGeom>
          <a:noFill/>
          <a:ln>
            <a:noFill/>
          </a:ln>
        </p:spPr>
      </p:pic>
      <p:pic>
        <p:nvPicPr>
          <p:cNvPr id="261" name="Google Shape;261;p7"/>
          <p:cNvPicPr preferRelativeResize="0"/>
          <p:nvPr/>
        </p:nvPicPr>
        <p:blipFill rotWithShape="1">
          <a:blip r:embed="rId4">
            <a:alphaModFix/>
          </a:blip>
          <a:srcRect b="0" l="0" r="0" t="0"/>
          <a:stretch/>
        </p:blipFill>
        <p:spPr>
          <a:xfrm>
            <a:off x="4068875" y="1211838"/>
            <a:ext cx="3822028" cy="5501125"/>
          </a:xfrm>
          <a:prstGeom prst="rect">
            <a:avLst/>
          </a:prstGeom>
          <a:noFill/>
          <a:ln>
            <a:noFill/>
          </a:ln>
        </p:spPr>
      </p:pic>
      <p:pic>
        <p:nvPicPr>
          <p:cNvPr id="262" name="Google Shape;262;p7"/>
          <p:cNvPicPr preferRelativeResize="0"/>
          <p:nvPr/>
        </p:nvPicPr>
        <p:blipFill rotWithShape="1">
          <a:blip r:embed="rId5">
            <a:alphaModFix/>
          </a:blip>
          <a:srcRect b="0" l="0" r="0" t="0"/>
          <a:stretch/>
        </p:blipFill>
        <p:spPr>
          <a:xfrm>
            <a:off x="7980050" y="1211850"/>
            <a:ext cx="3700147" cy="5501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rPr lang="en-US"/>
              <a:t>Discriminating via AI - some examples</a:t>
            </a:r>
            <a:endParaRPr/>
          </a:p>
        </p:txBody>
      </p:sp>
      <p:sp>
        <p:nvSpPr>
          <p:cNvPr id="269" name="Google Shape;269;p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pic>
        <p:nvPicPr>
          <p:cNvPr id="274" name="Google Shape;274;p9"/>
          <p:cNvPicPr preferRelativeResize="0"/>
          <p:nvPr/>
        </p:nvPicPr>
        <p:blipFill rotWithShape="1">
          <a:blip r:embed="rId3">
            <a:alphaModFix/>
          </a:blip>
          <a:srcRect b="-1" l="0" r="887" t="0"/>
          <a:stretch/>
        </p:blipFill>
        <p:spPr>
          <a:xfrm>
            <a:off x="20" y="10"/>
            <a:ext cx="12191980" cy="6857990"/>
          </a:xfrm>
          <a:prstGeom prst="rect">
            <a:avLst/>
          </a:prstGeom>
          <a:noFill/>
          <a:ln>
            <a:noFill/>
          </a:ln>
        </p:spPr>
      </p:pic>
      <p:sp>
        <p:nvSpPr>
          <p:cNvPr id="275" name="Google Shape;275;p9"/>
          <p:cNvSpPr/>
          <p:nvPr/>
        </p:nvSpPr>
        <p:spPr>
          <a:xfrm>
            <a:off x="7488621" y="2277613"/>
            <a:ext cx="4703379" cy="4580387"/>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8627"/>
            </a:scheme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76" name="Google Shape;276;p9"/>
          <p:cNvSpPr txBox="1"/>
          <p:nvPr>
            <p:ph type="title"/>
          </p:nvPr>
        </p:nvSpPr>
        <p:spPr>
          <a:xfrm>
            <a:off x="7966225" y="3000800"/>
            <a:ext cx="3913200" cy="1325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b="1" lang="en-US" sz="4000"/>
              <a:t>AI and Bias</a:t>
            </a:r>
            <a:endParaRPr/>
          </a:p>
        </p:txBody>
      </p:sp>
      <p:sp>
        <p:nvSpPr>
          <p:cNvPr id="277" name="Google Shape;277;p9"/>
          <p:cNvSpPr txBox="1"/>
          <p:nvPr>
            <p:ph idx="1" type="body"/>
          </p:nvPr>
        </p:nvSpPr>
        <p:spPr>
          <a:xfrm>
            <a:off x="7585225" y="5209450"/>
            <a:ext cx="4369200" cy="132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700"/>
              <a:buNone/>
            </a:pPr>
            <a:r>
              <a:rPr b="1" lang="en-US" sz="1800"/>
              <a:t>“Unprofessional hairstyles” vs “Professional hairstyles” in Google image search</a:t>
            </a:r>
            <a:endParaRPr sz="1800"/>
          </a:p>
        </p:txBody>
      </p:sp>
      <p:cxnSp>
        <p:nvCxnSpPr>
          <p:cNvPr id="278" name="Google Shape;278;p9"/>
          <p:cNvCxnSpPr/>
          <p:nvPr/>
        </p:nvCxnSpPr>
        <p:spPr>
          <a:xfrm>
            <a:off x="9480331" y="5123793"/>
            <a:ext cx="935420" cy="0"/>
          </a:xfrm>
          <a:prstGeom prst="straightConnector1">
            <a:avLst/>
          </a:prstGeom>
          <a:noFill/>
          <a:ln cap="sq" cmpd="sng" w="25400">
            <a:solidFill>
              <a:srgbClr val="262626"/>
            </a:solidFill>
            <a:prstDash val="solid"/>
            <a:bevel/>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Kristina Lerman</dc:creator>
</cp:coreProperties>
</file>